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theme/theme12.xml" ContentType="application/vnd.openxmlformats-officedocument.theme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theme/theme13.xml" ContentType="application/vnd.openxmlformats-officedocument.theme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theme/theme14.xml" ContentType="application/vnd.openxmlformats-officedocument.theme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  <p:sldMasterId id="2147483830" r:id="rId2"/>
    <p:sldMasterId id="2147484182" r:id="rId3"/>
    <p:sldMasterId id="2147484267" r:id="rId4"/>
    <p:sldMasterId id="2147484712" r:id="rId5"/>
    <p:sldMasterId id="2147484724" r:id="rId6"/>
    <p:sldMasterId id="2147484790" r:id="rId7"/>
    <p:sldMasterId id="2147484802" r:id="rId8"/>
    <p:sldMasterId id="2147484898" r:id="rId9"/>
    <p:sldMasterId id="2147484910" r:id="rId10"/>
    <p:sldMasterId id="2147484922" r:id="rId11"/>
    <p:sldMasterId id="2147484934" r:id="rId12"/>
    <p:sldMasterId id="2147484940" r:id="rId13"/>
    <p:sldMasterId id="2147484952" r:id="rId14"/>
    <p:sldMasterId id="2147484964" r:id="rId15"/>
  </p:sldMasterIdLst>
  <p:notesMasterIdLst>
    <p:notesMasterId r:id="rId119"/>
  </p:notesMasterIdLst>
  <p:sldIdLst>
    <p:sldId id="1183" r:id="rId16"/>
    <p:sldId id="1281" r:id="rId17"/>
    <p:sldId id="1447" r:id="rId18"/>
    <p:sldId id="1506" r:id="rId19"/>
    <p:sldId id="1488" r:id="rId20"/>
    <p:sldId id="1489" r:id="rId21"/>
    <p:sldId id="1354" r:id="rId22"/>
    <p:sldId id="1491" r:id="rId23"/>
    <p:sldId id="1492" r:id="rId24"/>
    <p:sldId id="1479" r:id="rId25"/>
    <p:sldId id="1493" r:id="rId26"/>
    <p:sldId id="1494" r:id="rId27"/>
    <p:sldId id="1495" r:id="rId28"/>
    <p:sldId id="1496" r:id="rId29"/>
    <p:sldId id="1497" r:id="rId30"/>
    <p:sldId id="1499" r:id="rId31"/>
    <p:sldId id="1500" r:id="rId32"/>
    <p:sldId id="1501" r:id="rId33"/>
    <p:sldId id="1584" r:id="rId34"/>
    <p:sldId id="1502" r:id="rId35"/>
    <p:sldId id="1342" r:id="rId36"/>
    <p:sldId id="1417" r:id="rId37"/>
    <p:sldId id="1335" r:id="rId38"/>
    <p:sldId id="1419" r:id="rId39"/>
    <p:sldId id="1503" r:id="rId40"/>
    <p:sldId id="1573" r:id="rId41"/>
    <p:sldId id="1327" r:id="rId42"/>
    <p:sldId id="1333" r:id="rId43"/>
    <p:sldId id="1504" r:id="rId44"/>
    <p:sldId id="1505" r:id="rId45"/>
    <p:sldId id="1421" r:id="rId46"/>
    <p:sldId id="1462" r:id="rId47"/>
    <p:sldId id="1519" r:id="rId48"/>
    <p:sldId id="1423" r:id="rId49"/>
    <p:sldId id="1550" r:id="rId50"/>
    <p:sldId id="1549" r:id="rId51"/>
    <p:sldId id="1420" r:id="rId52"/>
    <p:sldId id="1483" r:id="rId53"/>
    <p:sldId id="1454" r:id="rId54"/>
    <p:sldId id="1358" r:id="rId55"/>
    <p:sldId id="1427" r:id="rId56"/>
    <p:sldId id="1487" r:id="rId57"/>
    <p:sldId id="1508" r:id="rId58"/>
    <p:sldId id="1509" r:id="rId59"/>
    <p:sldId id="1510" r:id="rId60"/>
    <p:sldId id="476" r:id="rId61"/>
    <p:sldId id="1475" r:id="rId62"/>
    <p:sldId id="1276" r:id="rId63"/>
    <p:sldId id="1359" r:id="rId64"/>
    <p:sldId id="1284" r:id="rId65"/>
    <p:sldId id="1551" r:id="rId66"/>
    <p:sldId id="1554" r:id="rId67"/>
    <p:sldId id="1552" r:id="rId68"/>
    <p:sldId id="1467" r:id="rId69"/>
    <p:sldId id="1471" r:id="rId70"/>
    <p:sldId id="1555" r:id="rId71"/>
    <p:sldId id="1433" r:id="rId72"/>
    <p:sldId id="1376" r:id="rId73"/>
    <p:sldId id="1523" r:id="rId74"/>
    <p:sldId id="1556" r:id="rId75"/>
    <p:sldId id="1558" r:id="rId76"/>
    <p:sldId id="1559" r:id="rId77"/>
    <p:sldId id="1560" r:id="rId78"/>
    <p:sldId id="1524" r:id="rId79"/>
    <p:sldId id="1561" r:id="rId80"/>
    <p:sldId id="1526" r:id="rId81"/>
    <p:sldId id="1562" r:id="rId82"/>
    <p:sldId id="1563" r:id="rId83"/>
    <p:sldId id="1564" r:id="rId84"/>
    <p:sldId id="1461" r:id="rId85"/>
    <p:sldId id="1565" r:id="rId86"/>
    <p:sldId id="1486" r:id="rId87"/>
    <p:sldId id="1425" r:id="rId88"/>
    <p:sldId id="1566" r:id="rId89"/>
    <p:sldId id="1529" r:id="rId90"/>
    <p:sldId id="1567" r:id="rId91"/>
    <p:sldId id="1568" r:id="rId92"/>
    <p:sldId id="1569" r:id="rId93"/>
    <p:sldId id="1530" r:id="rId94"/>
    <p:sldId id="1472" r:id="rId95"/>
    <p:sldId id="1531" r:id="rId96"/>
    <p:sldId id="876" r:id="rId97"/>
    <p:sldId id="1541" r:id="rId98"/>
    <p:sldId id="1353" r:id="rId99"/>
    <p:sldId id="1232" r:id="rId100"/>
    <p:sldId id="1464" r:id="rId101"/>
    <p:sldId id="1473" r:id="rId102"/>
    <p:sldId id="1532" r:id="rId103"/>
    <p:sldId id="1449" r:id="rId104"/>
    <p:sldId id="1448" r:id="rId105"/>
    <p:sldId id="1450" r:id="rId106"/>
    <p:sldId id="1533" r:id="rId107"/>
    <p:sldId id="1534" r:id="rId108"/>
    <p:sldId id="1570" r:id="rId109"/>
    <p:sldId id="1539" r:id="rId110"/>
    <p:sldId id="1571" r:id="rId111"/>
    <p:sldId id="1452" r:id="rId112"/>
    <p:sldId id="1535" r:id="rId113"/>
    <p:sldId id="1572" r:id="rId114"/>
    <p:sldId id="1456" r:id="rId115"/>
    <p:sldId id="1453" r:id="rId116"/>
    <p:sldId id="1455" r:id="rId117"/>
    <p:sldId id="875" r:id="rId118"/>
  </p:sldIdLst>
  <p:sldSz cx="9144000" cy="6858000" type="screen4x3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401"/>
    <a:srgbClr val="ECE3B8"/>
    <a:srgbClr val="F5EC79"/>
    <a:srgbClr val="E7C76D"/>
    <a:srgbClr val="004494"/>
    <a:srgbClr val="9F9F9F"/>
    <a:srgbClr val="00B050"/>
    <a:srgbClr val="2F79EE"/>
    <a:srgbClr val="0D5DDF"/>
    <a:srgbClr val="C822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Stile chiaro 2 - Colore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6" autoAdjust="0"/>
    <p:restoredTop sz="94660"/>
  </p:normalViewPr>
  <p:slideViewPr>
    <p:cSldViewPr snapToGrid="0">
      <p:cViewPr varScale="1">
        <p:scale>
          <a:sx n="64" d="100"/>
          <a:sy n="64" d="100"/>
        </p:scale>
        <p:origin x="416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1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1.xml"/><Relationship Id="rId117" Type="http://schemas.openxmlformats.org/officeDocument/2006/relationships/slide" Target="slides/slide102.xml"/><Relationship Id="rId21" Type="http://schemas.openxmlformats.org/officeDocument/2006/relationships/slide" Target="slides/slide6.xml"/><Relationship Id="rId42" Type="http://schemas.openxmlformats.org/officeDocument/2006/relationships/slide" Target="slides/slide27.xml"/><Relationship Id="rId47" Type="http://schemas.openxmlformats.org/officeDocument/2006/relationships/slide" Target="slides/slide32.xml"/><Relationship Id="rId63" Type="http://schemas.openxmlformats.org/officeDocument/2006/relationships/slide" Target="slides/slide48.xml"/><Relationship Id="rId68" Type="http://schemas.openxmlformats.org/officeDocument/2006/relationships/slide" Target="slides/slide53.xml"/><Relationship Id="rId84" Type="http://schemas.openxmlformats.org/officeDocument/2006/relationships/slide" Target="slides/slide69.xml"/><Relationship Id="rId89" Type="http://schemas.openxmlformats.org/officeDocument/2006/relationships/slide" Target="slides/slide74.xml"/><Relationship Id="rId112" Type="http://schemas.openxmlformats.org/officeDocument/2006/relationships/slide" Target="slides/slide97.xml"/><Relationship Id="rId16" Type="http://schemas.openxmlformats.org/officeDocument/2006/relationships/slide" Target="slides/slide1.xml"/><Relationship Id="rId107" Type="http://schemas.openxmlformats.org/officeDocument/2006/relationships/slide" Target="slides/slide92.xml"/><Relationship Id="rId11" Type="http://schemas.openxmlformats.org/officeDocument/2006/relationships/slideMaster" Target="slideMasters/slideMaster11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53" Type="http://schemas.openxmlformats.org/officeDocument/2006/relationships/slide" Target="slides/slide38.xml"/><Relationship Id="rId58" Type="http://schemas.openxmlformats.org/officeDocument/2006/relationships/slide" Target="slides/slide43.xml"/><Relationship Id="rId74" Type="http://schemas.openxmlformats.org/officeDocument/2006/relationships/slide" Target="slides/slide59.xml"/><Relationship Id="rId79" Type="http://schemas.openxmlformats.org/officeDocument/2006/relationships/slide" Target="slides/slide64.xml"/><Relationship Id="rId102" Type="http://schemas.openxmlformats.org/officeDocument/2006/relationships/slide" Target="slides/slide87.xml"/><Relationship Id="rId12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75.xml"/><Relationship Id="rId95" Type="http://schemas.openxmlformats.org/officeDocument/2006/relationships/slide" Target="slides/slide80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43" Type="http://schemas.openxmlformats.org/officeDocument/2006/relationships/slide" Target="slides/slide28.xml"/><Relationship Id="rId48" Type="http://schemas.openxmlformats.org/officeDocument/2006/relationships/slide" Target="slides/slide33.xml"/><Relationship Id="rId64" Type="http://schemas.openxmlformats.org/officeDocument/2006/relationships/slide" Target="slides/slide49.xml"/><Relationship Id="rId69" Type="http://schemas.openxmlformats.org/officeDocument/2006/relationships/slide" Target="slides/slide54.xml"/><Relationship Id="rId113" Type="http://schemas.openxmlformats.org/officeDocument/2006/relationships/slide" Target="slides/slide98.xml"/><Relationship Id="rId118" Type="http://schemas.openxmlformats.org/officeDocument/2006/relationships/slide" Target="slides/slide103.xml"/><Relationship Id="rId80" Type="http://schemas.openxmlformats.org/officeDocument/2006/relationships/slide" Target="slides/slide65.xml"/><Relationship Id="rId85" Type="http://schemas.openxmlformats.org/officeDocument/2006/relationships/slide" Target="slides/slide70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2.xml"/><Relationship Id="rId33" Type="http://schemas.openxmlformats.org/officeDocument/2006/relationships/slide" Target="slides/slide18.xml"/><Relationship Id="rId38" Type="http://schemas.openxmlformats.org/officeDocument/2006/relationships/slide" Target="slides/slide23.xml"/><Relationship Id="rId59" Type="http://schemas.openxmlformats.org/officeDocument/2006/relationships/slide" Target="slides/slide44.xml"/><Relationship Id="rId103" Type="http://schemas.openxmlformats.org/officeDocument/2006/relationships/slide" Target="slides/slide88.xml"/><Relationship Id="rId108" Type="http://schemas.openxmlformats.org/officeDocument/2006/relationships/slide" Target="slides/slide93.xml"/><Relationship Id="rId54" Type="http://schemas.openxmlformats.org/officeDocument/2006/relationships/slide" Target="slides/slide39.xml"/><Relationship Id="rId70" Type="http://schemas.openxmlformats.org/officeDocument/2006/relationships/slide" Target="slides/slide55.xml"/><Relationship Id="rId75" Type="http://schemas.openxmlformats.org/officeDocument/2006/relationships/slide" Target="slides/slide60.xml"/><Relationship Id="rId91" Type="http://schemas.openxmlformats.org/officeDocument/2006/relationships/slide" Target="slides/slide76.xml"/><Relationship Id="rId96" Type="http://schemas.openxmlformats.org/officeDocument/2006/relationships/slide" Target="slides/slide8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49" Type="http://schemas.openxmlformats.org/officeDocument/2006/relationships/slide" Target="slides/slide34.xml"/><Relationship Id="rId114" Type="http://schemas.openxmlformats.org/officeDocument/2006/relationships/slide" Target="slides/slide99.xml"/><Relationship Id="rId119" Type="http://schemas.openxmlformats.org/officeDocument/2006/relationships/notesMaster" Target="notesMasters/notesMaster1.xml"/><Relationship Id="rId44" Type="http://schemas.openxmlformats.org/officeDocument/2006/relationships/slide" Target="slides/slide29.xml"/><Relationship Id="rId60" Type="http://schemas.openxmlformats.org/officeDocument/2006/relationships/slide" Target="slides/slide45.xml"/><Relationship Id="rId65" Type="http://schemas.openxmlformats.org/officeDocument/2006/relationships/slide" Target="slides/slide50.xml"/><Relationship Id="rId81" Type="http://schemas.openxmlformats.org/officeDocument/2006/relationships/slide" Target="slides/slide66.xml"/><Relationship Id="rId86" Type="http://schemas.openxmlformats.org/officeDocument/2006/relationships/slide" Target="slides/slide7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3.xml"/><Relationship Id="rId39" Type="http://schemas.openxmlformats.org/officeDocument/2006/relationships/slide" Target="slides/slide24.xml"/><Relationship Id="rId109" Type="http://schemas.openxmlformats.org/officeDocument/2006/relationships/slide" Target="slides/slide94.xml"/><Relationship Id="rId34" Type="http://schemas.openxmlformats.org/officeDocument/2006/relationships/slide" Target="slides/slide19.xml"/><Relationship Id="rId50" Type="http://schemas.openxmlformats.org/officeDocument/2006/relationships/slide" Target="slides/slide35.xml"/><Relationship Id="rId55" Type="http://schemas.openxmlformats.org/officeDocument/2006/relationships/slide" Target="slides/slide40.xml"/><Relationship Id="rId76" Type="http://schemas.openxmlformats.org/officeDocument/2006/relationships/slide" Target="slides/slide61.xml"/><Relationship Id="rId97" Type="http://schemas.openxmlformats.org/officeDocument/2006/relationships/slide" Target="slides/slide82.xml"/><Relationship Id="rId104" Type="http://schemas.openxmlformats.org/officeDocument/2006/relationships/slide" Target="slides/slide89.xml"/><Relationship Id="rId120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56.xml"/><Relationship Id="rId92" Type="http://schemas.openxmlformats.org/officeDocument/2006/relationships/slide" Target="slides/slide77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14.xml"/><Relationship Id="rId24" Type="http://schemas.openxmlformats.org/officeDocument/2006/relationships/slide" Target="slides/slide9.xml"/><Relationship Id="rId40" Type="http://schemas.openxmlformats.org/officeDocument/2006/relationships/slide" Target="slides/slide25.xml"/><Relationship Id="rId45" Type="http://schemas.openxmlformats.org/officeDocument/2006/relationships/slide" Target="slides/slide30.xml"/><Relationship Id="rId66" Type="http://schemas.openxmlformats.org/officeDocument/2006/relationships/slide" Target="slides/slide51.xml"/><Relationship Id="rId87" Type="http://schemas.openxmlformats.org/officeDocument/2006/relationships/slide" Target="slides/slide72.xml"/><Relationship Id="rId110" Type="http://schemas.openxmlformats.org/officeDocument/2006/relationships/slide" Target="slides/slide95.xml"/><Relationship Id="rId115" Type="http://schemas.openxmlformats.org/officeDocument/2006/relationships/slide" Target="slides/slide100.xml"/><Relationship Id="rId61" Type="http://schemas.openxmlformats.org/officeDocument/2006/relationships/slide" Target="slides/slide46.xml"/><Relationship Id="rId82" Type="http://schemas.openxmlformats.org/officeDocument/2006/relationships/slide" Target="slides/slide67.xml"/><Relationship Id="rId19" Type="http://schemas.openxmlformats.org/officeDocument/2006/relationships/slide" Target="slides/slide4.xml"/><Relationship Id="rId14" Type="http://schemas.openxmlformats.org/officeDocument/2006/relationships/slideMaster" Target="slideMasters/slideMaster14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56" Type="http://schemas.openxmlformats.org/officeDocument/2006/relationships/slide" Target="slides/slide41.xml"/><Relationship Id="rId77" Type="http://schemas.openxmlformats.org/officeDocument/2006/relationships/slide" Target="slides/slide62.xml"/><Relationship Id="rId100" Type="http://schemas.openxmlformats.org/officeDocument/2006/relationships/slide" Target="slides/slide85.xml"/><Relationship Id="rId105" Type="http://schemas.openxmlformats.org/officeDocument/2006/relationships/slide" Target="slides/slide90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6.xml"/><Relationship Id="rId72" Type="http://schemas.openxmlformats.org/officeDocument/2006/relationships/slide" Target="slides/slide57.xml"/><Relationship Id="rId93" Type="http://schemas.openxmlformats.org/officeDocument/2006/relationships/slide" Target="slides/slide78.xml"/><Relationship Id="rId98" Type="http://schemas.openxmlformats.org/officeDocument/2006/relationships/slide" Target="slides/slide83.xml"/><Relationship Id="rId12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10.xml"/><Relationship Id="rId46" Type="http://schemas.openxmlformats.org/officeDocument/2006/relationships/slide" Target="slides/slide31.xml"/><Relationship Id="rId67" Type="http://schemas.openxmlformats.org/officeDocument/2006/relationships/slide" Target="slides/slide52.xml"/><Relationship Id="rId116" Type="http://schemas.openxmlformats.org/officeDocument/2006/relationships/slide" Target="slides/slide101.xml"/><Relationship Id="rId20" Type="http://schemas.openxmlformats.org/officeDocument/2006/relationships/slide" Target="slides/slide5.xml"/><Relationship Id="rId41" Type="http://schemas.openxmlformats.org/officeDocument/2006/relationships/slide" Target="slides/slide26.xml"/><Relationship Id="rId62" Type="http://schemas.openxmlformats.org/officeDocument/2006/relationships/slide" Target="slides/slide47.xml"/><Relationship Id="rId83" Type="http://schemas.openxmlformats.org/officeDocument/2006/relationships/slide" Target="slides/slide68.xml"/><Relationship Id="rId88" Type="http://schemas.openxmlformats.org/officeDocument/2006/relationships/slide" Target="slides/slide73.xml"/><Relationship Id="rId111" Type="http://schemas.openxmlformats.org/officeDocument/2006/relationships/slide" Target="slides/slide96.xml"/><Relationship Id="rId15" Type="http://schemas.openxmlformats.org/officeDocument/2006/relationships/slideMaster" Target="slideMasters/slideMaster15.xml"/><Relationship Id="rId36" Type="http://schemas.openxmlformats.org/officeDocument/2006/relationships/slide" Target="slides/slide21.xml"/><Relationship Id="rId57" Type="http://schemas.openxmlformats.org/officeDocument/2006/relationships/slide" Target="slides/slide42.xml"/><Relationship Id="rId106" Type="http://schemas.openxmlformats.org/officeDocument/2006/relationships/slide" Target="slides/slide91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6.xml"/><Relationship Id="rId52" Type="http://schemas.openxmlformats.org/officeDocument/2006/relationships/slide" Target="slides/slide37.xml"/><Relationship Id="rId73" Type="http://schemas.openxmlformats.org/officeDocument/2006/relationships/slide" Target="slides/slide58.xml"/><Relationship Id="rId78" Type="http://schemas.openxmlformats.org/officeDocument/2006/relationships/slide" Target="slides/slide63.xml"/><Relationship Id="rId94" Type="http://schemas.openxmlformats.org/officeDocument/2006/relationships/slide" Target="slides/slide79.xml"/><Relationship Id="rId99" Type="http://schemas.openxmlformats.org/officeDocument/2006/relationships/slide" Target="slides/slide84.xml"/><Relationship Id="rId101" Type="http://schemas.openxmlformats.org/officeDocument/2006/relationships/slide" Target="slides/slide86.xml"/><Relationship Id="rId1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275360-EE13-4D91-BDE7-D50C3649E6A5}" type="datetimeFigureOut">
              <a:rPr lang="it-IT" smtClean="0"/>
              <a:t>26/04/2022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68517-67BC-4EF2-B042-C6EFBAF6D35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69330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9851BAC-C1C2-4349-AC5E-5A78A6EDF4E9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9190B55-E669-43D9-9DA0-2D935306A55A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3895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898B5CDC-8CD4-4BE8-BF03-3681E00264E6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F67821E-819E-40D6-B7A8-741559CB7230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298750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C854A129-2796-4048-9271-024EC1253151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DFC10FE-5ECA-4CD6-848A-F29F9C6550A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89682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2210C08-08D7-4AD5-AF72-882CA98AC420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DC37031-DED2-464B-945A-C53E5806452E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1175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564E457D-4569-456B-8BF5-2241C0427129}" type="datetime1">
              <a:rPr lang="it-IT"/>
              <a:pPr/>
              <a:t>26/04/2022</a:t>
            </a:fld>
            <a:endParaRPr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63532333-08BD-46E7-AD14-9D911E15A1F9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73513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4041AF70-C230-4CCD-B690-BA2D2753D5FC}" type="datetime1">
              <a:rPr lang="it-IT"/>
              <a:pPr/>
              <a:t>26/04/2022</a:t>
            </a:fld>
            <a:endParaRPr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E5F3E88-6760-498A-BB08-D65BDBE51595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29309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7DEC27AC-D1DF-4B0F-A46A-4DB364C3F4FD}" type="datetime1">
              <a:rPr lang="it-IT"/>
              <a:pPr/>
              <a:t>26/04/2022</a:t>
            </a:fld>
            <a:endParaRPr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01C94580-FFCA-4620-A653-6CE02B0D53A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2876272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5AB81721-0787-4ACD-8DEE-0CA99518E6C9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54ABB31-E6AC-4473-A8A0-09199309F9ED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0715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5378B03-A239-4D61-8FFC-255FA996E9D5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3F56F163-3E89-4CC5-9258-0304F051EB2A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6109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29C98275-510F-4066-8083-59A2F42EE43D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E0B05C2-3D0B-452D-AAEA-AFE12F403A2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79346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D30312B5-D470-4878-AED8-723FD96C5500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CECBA1A3-5517-4BDE-8B8C-E2DEA2EE77A7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36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08A330-3D36-4C64-BDF2-2D8EA2147DF8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9808101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6EC384-CBCD-46E3-BE5B-52F157BD147B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1906109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D7C7E3-8E4E-480E-8383-0CC68CB0DD88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94322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29E651-261B-4B2D-A0C4-6605BA0E90E6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734070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24CA1A-F4C4-41A6-86AE-15F1FEC6098A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25070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78ED26-7C86-4E33-9C14-C64E947DAE03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917184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ED4D80-6347-4771-A2BD-5748EBADB035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03537961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B35F67-1347-460A-ACC5-AF9FB66B5B41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98590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39C2C6-DCA4-4995-9CF0-7775A48FB1C3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58604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04CB9D-3A65-4CB7-B526-E66188783421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769310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3238E1-FC1E-461D-ABE2-62CD8906F76B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2980397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3660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7812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6978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631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3276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4188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7477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5058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14188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3727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2095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4157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6353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922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2322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81777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1500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07440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0225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24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932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23208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03893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11429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5828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69580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68453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4733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42542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42075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30569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97810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74619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D51CB-31CA-41AC-B669-AA80B2976CB7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5D125-1DB1-4B5C-8910-2AA236251C90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684525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3F7E7-7440-4138-BF92-F0AF3B0EA1C7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50A13-A7CF-43DF-B79C-0C32A1EE215F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3350345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C697C-260F-4B44-A4D3-ECE246BDE034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B3B1F-E238-487F-9317-9A6AE21A53BC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6434419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96592-59AC-4A64-AA25-0FEE31D45099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6AF62-6919-40FF-B754-48EE3B32D7F1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2588659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A0D8E-5422-4CB0-ACB7-20F74FE6E930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7A4CB-A1D8-4BB0-989C-55DC7EEE6137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2039509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0F7B3-39E6-4466-9F86-67C8FB7377EC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CCE18-6A0B-4270-B7BA-F50233E4BF8D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4295382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CC1A0-CF6D-46C6-959E-3C9CADDBD6BE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DF0D1-BD99-4DA8-B78A-779AB81937DB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456177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89DD5-E1B4-4F30-A0EF-0CBB79396A58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9AE4F-2FC9-46A3-9308-50085721147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6413913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it-IT" noProof="0"/>
              <a:t>Fare clic sull'icona per inserire un'immagine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716C2-8F71-4A58-A848-7936F7C76BDE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BFEDC-3CF2-4ECA-A91A-C0639FA0FBEB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9711854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EE5FB-2717-43DD-A2F4-89A3C9AA4661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C4D7E-A130-4BB0-A6A3-1871EE78F80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8472176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95A8D-4F2A-4944-9BD0-C9B0A3B5604E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E0F7A-5C64-431B-8397-57F94042EAD7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7975352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9851BAC-C1C2-4349-AC5E-5A78A6EDF4E9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9190B55-E669-43D9-9DA0-2D935306A55A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5909628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898B5CDC-8CD4-4BE8-BF03-3681E00264E6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F67821E-819E-40D6-B7A8-741559CB7230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29025488"/>
      </p:ext>
    </p:extLst>
  </p:cSld>
  <p:clrMapOvr>
    <a:masterClrMapping/>
  </p:clrMapOvr>
  <p:hf sldNum="0" hdr="0" ft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C854A129-2796-4048-9271-024EC1253151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DFC10FE-5ECA-4CD6-848A-F29F9C6550A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025001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2210C08-08D7-4AD5-AF72-882CA98AC420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DC37031-DED2-464B-945A-C53E5806452E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57390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564E457D-4569-456B-8BF5-2241C0427129}" type="datetime1">
              <a:rPr lang="it-IT"/>
              <a:pPr/>
              <a:t>26/04/2022</a:t>
            </a:fld>
            <a:endParaRPr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63532333-08BD-46E7-AD14-9D911E15A1F9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405304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4041AF70-C230-4CCD-B690-BA2D2753D5FC}" type="datetime1">
              <a:rPr lang="it-IT"/>
              <a:pPr/>
              <a:t>26/04/2022</a:t>
            </a:fld>
            <a:endParaRPr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E5F3E88-6760-498A-BB08-D65BDBE51595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8918359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7DEC27AC-D1DF-4B0F-A46A-4DB364C3F4FD}" type="datetime1">
              <a:rPr lang="it-IT"/>
              <a:pPr/>
              <a:t>26/04/2022</a:t>
            </a:fld>
            <a:endParaRPr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01C94580-FFCA-4620-A653-6CE02B0D53A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08911541"/>
      </p:ext>
    </p:extLst>
  </p:cSld>
  <p:clrMapOvr>
    <a:masterClrMapping/>
  </p:clrMapOvr>
  <p:hf sldNum="0" hdr="0" ftr="0" dt="0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5AB81721-0787-4ACD-8DEE-0CA99518E6C9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54ABB31-E6AC-4473-A8A0-09199309F9ED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915533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5378B03-A239-4D61-8FFC-255FA996E9D5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3F56F163-3E89-4CC5-9258-0304F051EB2A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322827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29C98275-510F-4066-8083-59A2F42EE43D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E0B05C2-3D0B-452D-AAEA-AFE12F403A2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6945523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D30312B5-D470-4878-AED8-723FD96C5500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CECBA1A3-5517-4BDE-8B8C-E2DEA2EE77A7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7400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08A330-3D36-4C64-BDF2-2D8EA2147DF8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5932094"/>
      </p:ext>
    </p:extLst>
  </p:cSld>
  <p:clrMapOvr>
    <a:masterClrMapping/>
  </p:clrMapOvr>
  <p:hf sldNum="0" hdr="0" ftr="0" dt="0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US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D6EC384-CBCD-46E3-BE5B-52F157BD147B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5419174"/>
      </p:ext>
    </p:extLst>
  </p:cSld>
  <p:clrMapOvr>
    <a:masterClrMapping/>
  </p:clrMapOvr>
  <p:hf sldNum="0" hdr="0" ftr="0" dt="0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D7C7E3-8E4E-480E-8383-0CC68CB0DD88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364736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29E651-261B-4B2D-A0C4-6605BA0E90E6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087075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24CA1A-F4C4-41A6-86AE-15F1FEC6098A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715525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C78ED26-7C86-4E33-9C14-C64E947DAE03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448219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ED4D80-6347-4771-A2BD-5748EBADB035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6006159"/>
      </p:ext>
    </p:extLst>
  </p:cSld>
  <p:clrMapOvr>
    <a:masterClrMapping/>
  </p:clrMapOvr>
  <p:hf sldNum="0" hdr="0" ftr="0" dt="0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B35F67-1347-460A-ACC5-AF9FB66B5B41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394960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39C2C6-DCA4-4995-9CF0-7775A48FB1C3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665688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04CB9D-3A65-4CB7-B526-E66188783421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9350809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3238E1-FC1E-461D-ABE2-62CD8906F76B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168186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851BAC-C1C2-4349-AC5E-5A78A6EDF4E9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190B55-E669-43D9-9DA0-2D935306A55A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1592531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8B5CDC-8CD4-4BE8-BF03-3681E00264E6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67821E-819E-40D6-B7A8-741559CB7230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92277702"/>
      </p:ext>
    </p:extLst>
  </p:cSld>
  <p:clrMapOvr>
    <a:masterClrMapping/>
  </p:clrMapOvr>
  <p:hf sldNum="0" hdr="0" ftr="0" dt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54A129-2796-4048-9271-024EC1253151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FC10FE-5ECA-4CD6-848A-F29F9C6550AC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0198340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210C08-08D7-4AD5-AF72-882CA98AC420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C37031-DED2-464B-945A-C53E5806452E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426337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4E457D-4569-456B-8BF5-2241C0427129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532333-08BD-46E7-AD14-9D911E15A1F9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24945621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41AF70-C230-4CCD-B690-BA2D2753D5FC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5F3E88-6760-498A-BB08-D65BDBE51595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3657051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EC27AC-D1DF-4B0F-A46A-4DB364C3F4FD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C94580-FFCA-4620-A653-6CE02B0D53AC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00960646"/>
      </p:ext>
    </p:extLst>
  </p:cSld>
  <p:clrMapOvr>
    <a:masterClrMapping/>
  </p:clrMapOvr>
  <p:hf sldNum="0" hdr="0" ftr="0" dt="0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B81721-0787-4ACD-8DEE-0CA99518E6C9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4ABB31-E6AC-4473-A8A0-09199309F9ED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3393241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378B03-A239-4D61-8FFC-255FA996E9D5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56F163-3E89-4CC5-9258-0304F051EB2A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2164582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C98275-510F-4066-8083-59A2F42EE43D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0B05C2-3D0B-452D-AAEA-AFE12F403A2C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5815617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0312B5-D470-4878-AED8-723FD96C5500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CBA1A3-5517-4BDE-8B8C-E2DEA2EE77A7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8421919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tangolo 3"/>
          <p:cNvSpPr/>
          <p:nvPr userDrawn="1"/>
        </p:nvSpPr>
        <p:spPr>
          <a:xfrm>
            <a:off x="250825" y="188913"/>
            <a:ext cx="936625" cy="6119812"/>
          </a:xfrm>
          <a:prstGeom prst="rect">
            <a:avLst/>
          </a:prstGeom>
          <a:solidFill>
            <a:srgbClr val="FF7619"/>
          </a:solidFill>
          <a:ln>
            <a:solidFill>
              <a:srgbClr val="FF76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5" name="Rettangolo 4"/>
          <p:cNvSpPr/>
          <p:nvPr userDrawn="1"/>
        </p:nvSpPr>
        <p:spPr>
          <a:xfrm>
            <a:off x="5867400" y="188913"/>
            <a:ext cx="3097213" cy="215900"/>
          </a:xfrm>
          <a:prstGeom prst="rect">
            <a:avLst/>
          </a:prstGeom>
          <a:solidFill>
            <a:srgbClr val="FF7619"/>
          </a:solidFill>
          <a:ln>
            <a:solidFill>
              <a:srgbClr val="FF76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6" name="Rettangolo 5"/>
          <p:cNvSpPr/>
          <p:nvPr userDrawn="1"/>
        </p:nvSpPr>
        <p:spPr>
          <a:xfrm>
            <a:off x="971550" y="1412875"/>
            <a:ext cx="7993063" cy="215900"/>
          </a:xfrm>
          <a:prstGeom prst="rect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7" name="Rettangolo 6"/>
          <p:cNvSpPr/>
          <p:nvPr userDrawn="1"/>
        </p:nvSpPr>
        <p:spPr>
          <a:xfrm>
            <a:off x="971550" y="1628775"/>
            <a:ext cx="7993063" cy="2087563"/>
          </a:xfrm>
          <a:prstGeom prst="rect">
            <a:avLst/>
          </a:prstGeom>
          <a:solidFill>
            <a:srgbClr val="FFFFFF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8" name="Rettangolo 7"/>
          <p:cNvSpPr/>
          <p:nvPr userDrawn="1"/>
        </p:nvSpPr>
        <p:spPr>
          <a:xfrm>
            <a:off x="468313" y="6237288"/>
            <a:ext cx="7991475" cy="215900"/>
          </a:xfrm>
          <a:prstGeom prst="rect">
            <a:avLst/>
          </a:prstGeom>
          <a:solidFill>
            <a:srgbClr val="542A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9" name="Rettangolo 8"/>
          <p:cNvSpPr/>
          <p:nvPr userDrawn="1"/>
        </p:nvSpPr>
        <p:spPr>
          <a:xfrm>
            <a:off x="468313" y="4581525"/>
            <a:ext cx="7991475" cy="1655763"/>
          </a:xfrm>
          <a:prstGeom prst="rect">
            <a:avLst/>
          </a:prstGeom>
          <a:solidFill>
            <a:srgbClr val="FFFFFF"/>
          </a:solidFill>
          <a:ln>
            <a:solidFill>
              <a:srgbClr val="542A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14" name="Titolo 1"/>
          <p:cNvSpPr>
            <a:spLocks noGrp="1"/>
          </p:cNvSpPr>
          <p:nvPr>
            <p:ph type="ctrTitle"/>
          </p:nvPr>
        </p:nvSpPr>
        <p:spPr>
          <a:xfrm>
            <a:off x="1120080" y="2204864"/>
            <a:ext cx="7772400" cy="1470025"/>
          </a:xfrm>
        </p:spPr>
        <p:txBody>
          <a:bodyPr/>
          <a:lstStyle>
            <a:lvl1pPr>
              <a:defRPr>
                <a:solidFill>
                  <a:srgbClr val="462300"/>
                </a:solidFill>
              </a:defRPr>
            </a:lvl1pPr>
          </a:lstStyle>
          <a:p>
            <a:r>
              <a:rPr lang="it-IT" dirty="0"/>
              <a:t>Fare clic per modificare lo stile del titolo</a:t>
            </a:r>
          </a:p>
        </p:txBody>
      </p:sp>
      <p:sp>
        <p:nvSpPr>
          <p:cNvPr id="17" name="Sottotitolo 2"/>
          <p:cNvSpPr>
            <a:spLocks noGrp="1"/>
          </p:cNvSpPr>
          <p:nvPr>
            <p:ph type="subTitle" idx="1"/>
          </p:nvPr>
        </p:nvSpPr>
        <p:spPr>
          <a:xfrm>
            <a:off x="1043608" y="4725144"/>
            <a:ext cx="6400800" cy="1464568"/>
          </a:xfrm>
        </p:spPr>
        <p:txBody>
          <a:bodyPr/>
          <a:lstStyle>
            <a:lvl1pPr marL="0" indent="0" algn="ctr">
              <a:buNone/>
              <a:defRPr>
                <a:solidFill>
                  <a:srgbClr val="3E1F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dirty="0"/>
              <a:t>Fare clic per modificare lo stile del sottotitolo dello schema</a:t>
            </a:r>
          </a:p>
        </p:txBody>
      </p:sp>
      <p:sp>
        <p:nvSpPr>
          <p:cNvPr id="10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E494C-EC14-4C04-8FF2-8367E5817D3C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11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12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A5947-655C-4673-89DD-941A2A41A331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5828704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tangolo 3"/>
          <p:cNvSpPr/>
          <p:nvPr userDrawn="1"/>
        </p:nvSpPr>
        <p:spPr>
          <a:xfrm>
            <a:off x="250825" y="188913"/>
            <a:ext cx="936625" cy="6119812"/>
          </a:xfrm>
          <a:prstGeom prst="rect">
            <a:avLst/>
          </a:prstGeom>
          <a:solidFill>
            <a:srgbClr val="FF7619"/>
          </a:solidFill>
          <a:ln>
            <a:solidFill>
              <a:srgbClr val="FF76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5" name="Rectangle 2"/>
          <p:cNvSpPr>
            <a:spLocks noChangeArrowheads="1" noChangeShapeType="1"/>
          </p:cNvSpPr>
          <p:nvPr userDrawn="1"/>
        </p:nvSpPr>
        <p:spPr bwMode="auto">
          <a:xfrm>
            <a:off x="106860975" y="105289350"/>
            <a:ext cx="1343025" cy="7524750"/>
          </a:xfrm>
          <a:prstGeom prst="rect">
            <a:avLst/>
          </a:prstGeom>
          <a:solidFill>
            <a:srgbClr val="990033"/>
          </a:solidFill>
          <a:ln>
            <a:noFill/>
          </a:ln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it-IT" altLang="it-IT">
              <a:solidFill>
                <a:srgbClr val="000000"/>
              </a:solidFill>
            </a:endParaRPr>
          </a:p>
        </p:txBody>
      </p:sp>
      <p:sp>
        <p:nvSpPr>
          <p:cNvPr id="6" name="Rettangolo 5"/>
          <p:cNvSpPr/>
          <p:nvPr userDrawn="1"/>
        </p:nvSpPr>
        <p:spPr>
          <a:xfrm>
            <a:off x="5867400" y="188913"/>
            <a:ext cx="3097213" cy="215900"/>
          </a:xfrm>
          <a:prstGeom prst="rect">
            <a:avLst/>
          </a:prstGeom>
          <a:solidFill>
            <a:srgbClr val="FF7619"/>
          </a:solidFill>
          <a:ln>
            <a:solidFill>
              <a:srgbClr val="FF76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grpSp>
        <p:nvGrpSpPr>
          <p:cNvPr id="7" name="Gruppo 12"/>
          <p:cNvGrpSpPr>
            <a:grpSpLocks/>
          </p:cNvGrpSpPr>
          <p:nvPr userDrawn="1"/>
        </p:nvGrpSpPr>
        <p:grpSpPr bwMode="auto">
          <a:xfrm>
            <a:off x="971550" y="1412875"/>
            <a:ext cx="7704138" cy="5256213"/>
            <a:chOff x="971600" y="1412776"/>
            <a:chExt cx="7704856" cy="5256584"/>
          </a:xfrm>
        </p:grpSpPr>
        <p:sp>
          <p:nvSpPr>
            <p:cNvPr id="8" name="Rettangolo 7"/>
            <p:cNvSpPr/>
            <p:nvPr userDrawn="1"/>
          </p:nvSpPr>
          <p:spPr>
            <a:xfrm>
              <a:off x="971600" y="1412776"/>
              <a:ext cx="7704856" cy="215915"/>
            </a:xfrm>
            <a:prstGeom prst="rect">
              <a:avLst/>
            </a:prstGeom>
            <a:solidFill>
              <a:srgbClr val="663300"/>
            </a:solidFill>
            <a:ln>
              <a:solidFill>
                <a:srgbClr val="66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it-IT">
                <a:solidFill>
                  <a:prstClr val="white"/>
                </a:solidFill>
              </a:endParaRPr>
            </a:p>
          </p:txBody>
        </p:sp>
        <p:sp>
          <p:nvSpPr>
            <p:cNvPr id="9" name="Rettangolo 8"/>
            <p:cNvSpPr/>
            <p:nvPr userDrawn="1"/>
          </p:nvSpPr>
          <p:spPr>
            <a:xfrm>
              <a:off x="971600" y="1628691"/>
              <a:ext cx="7704856" cy="5040669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66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it-IT">
                <a:solidFill>
                  <a:prstClr val="white"/>
                </a:solidFill>
              </a:endParaRPr>
            </a:p>
          </p:txBody>
        </p:sp>
      </p:grpSp>
      <p:pic>
        <p:nvPicPr>
          <p:cNvPr id="10" name="Picture 2" descr="http://api.ning.com/files/fht*aVUt2w9ZADUxfD6X37mI0rE1Lu2rR-FaKsvjzrF7CIhmmQMIe*p-aHGN3lRQ00vDFuZWG6g2qDKSAJpbkx65uO1Vlwxb/60x60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52513"/>
            <a:ext cx="9366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187624" y="548680"/>
            <a:ext cx="7499176" cy="868958"/>
          </a:xfrm>
        </p:spPr>
        <p:txBody>
          <a:bodyPr>
            <a:noAutofit/>
          </a:bodyPr>
          <a:lstStyle>
            <a:lvl1pPr>
              <a:defRPr sz="4000" b="1">
                <a:solidFill>
                  <a:srgbClr val="7A2900"/>
                </a:solidFill>
              </a:defRPr>
            </a:lvl1pPr>
          </a:lstStyle>
          <a:p>
            <a:r>
              <a:rPr lang="it-IT" dirty="0"/>
              <a:t>Fare clic per modificare lo stile del titolo</a:t>
            </a:r>
          </a:p>
        </p:txBody>
      </p:sp>
      <p:sp>
        <p:nvSpPr>
          <p:cNvPr id="12" name="Segnaposto contenuto 2"/>
          <p:cNvSpPr>
            <a:spLocks noGrp="1"/>
          </p:cNvSpPr>
          <p:nvPr>
            <p:ph idx="1"/>
          </p:nvPr>
        </p:nvSpPr>
        <p:spPr>
          <a:xfrm>
            <a:off x="1115616" y="1772816"/>
            <a:ext cx="7427168" cy="4824536"/>
          </a:xfrm>
        </p:spPr>
        <p:txBody>
          <a:bodyPr/>
          <a:lstStyle>
            <a:lvl1pPr>
              <a:defRPr>
                <a:solidFill>
                  <a:srgbClr val="462300"/>
                </a:solidFill>
              </a:defRPr>
            </a:lvl1pPr>
            <a:lvl2pPr>
              <a:buFont typeface="Wingdings 2" pitchFamily="18" charset="2"/>
              <a:buChar char="P"/>
              <a:defRPr>
                <a:solidFill>
                  <a:srgbClr val="462300"/>
                </a:solidFill>
              </a:defRPr>
            </a:lvl2pPr>
            <a:lvl3pPr>
              <a:defRPr>
                <a:solidFill>
                  <a:srgbClr val="462300"/>
                </a:solidFill>
              </a:defRPr>
            </a:lvl3pPr>
            <a:lvl4pPr>
              <a:defRPr>
                <a:solidFill>
                  <a:srgbClr val="462300"/>
                </a:solidFill>
              </a:defRPr>
            </a:lvl4pPr>
            <a:lvl5pPr>
              <a:defRPr>
                <a:solidFill>
                  <a:srgbClr val="462300"/>
                </a:solidFill>
              </a:defRPr>
            </a:lvl5pPr>
          </a:lstStyle>
          <a:p>
            <a:pPr lvl="0"/>
            <a:r>
              <a:rPr lang="it-IT" dirty="0"/>
              <a:t>Fare clic per modificare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</a:p>
        </p:txBody>
      </p:sp>
      <p:sp>
        <p:nvSpPr>
          <p:cNvPr id="11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351E6-9907-4038-A435-EBBF56E68855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13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14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5A930-5B76-4016-B2F0-15618CCAB589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472205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5B91F-7B39-46B7-AF10-5FD765434E75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EAC07-45A6-4008-AA6E-5EE13DAE488C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1689783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26763-E824-4449-A1B4-0DFE506FCA42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6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D1638-CC99-47ED-9927-AE06E75B64D6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9074007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088F3-60DE-43EE-8BC9-EA4C49FAF024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8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9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7E048-F2CE-4CB8-B763-1EB8E8B8C70F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5716681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30837-345D-4A3A-98C8-07B0A427F6C0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4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5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7AA24-6673-43A1-ABFE-E78A96BC41E7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2665162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/>
          <p:cNvSpPr/>
          <p:nvPr userDrawn="1"/>
        </p:nvSpPr>
        <p:spPr>
          <a:xfrm>
            <a:off x="250825" y="188913"/>
            <a:ext cx="936625" cy="6119812"/>
          </a:xfrm>
          <a:prstGeom prst="rect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3" name="Rettangolo 2"/>
          <p:cNvSpPr/>
          <p:nvPr userDrawn="1"/>
        </p:nvSpPr>
        <p:spPr>
          <a:xfrm>
            <a:off x="5867400" y="188913"/>
            <a:ext cx="3097213" cy="215900"/>
          </a:xfrm>
          <a:prstGeom prst="rect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t-IT">
              <a:solidFill>
                <a:prstClr val="white"/>
              </a:solidFill>
            </a:endParaRPr>
          </a:p>
        </p:txBody>
      </p:sp>
      <p:sp>
        <p:nvSpPr>
          <p:cNvPr id="4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AFE1F-A3B6-4F4B-BE47-9DD7612A8E38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FDE49-CD26-4CE8-A01A-40DC5893C9D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96833714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CA03E-5FD8-4D02-8D8E-FE3B8D8C0DD4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6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D82CA-6BA9-49A4-B3E2-FD49C847000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98946196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it-IT" noProof="0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29AFE-A0BA-4614-B815-C65A0C20E753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6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3F46E-4E62-44FE-B756-97F21ABF67AC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9221738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AF04C-1660-4A6C-8F53-092D3A15A71F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AD6E2-DC62-4717-8C39-BBAB52E2D4CF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48554664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26707-742A-4FDF-80CF-FA6E03922A78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14DB1-BC00-4437-8007-F9BF238A54FF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99082111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E08A330-3D36-4C64-BDF2-2D8EA2147DF8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28161721"/>
      </p:ext>
    </p:extLst>
  </p:cSld>
  <p:clrMapOvr>
    <a:masterClrMapping/>
  </p:clrMapOvr>
  <p:hf sldNum="0" hdr="0" ftr="0" dt="0"/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US"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D6EC384-CBCD-46E3-BE5B-52F157BD147B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26011097"/>
      </p:ext>
    </p:extLst>
  </p:cSld>
  <p:clrMapOvr>
    <a:masterClrMapping/>
  </p:clrMapOvr>
  <p:hf sldNum="0" hdr="0" ftr="0" dt="0"/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C0D7C7E3-8E4E-480E-8383-0CC68CB0DD88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83531884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D29E651-261B-4B2D-A0C4-6605BA0E90E6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6282421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B24CA1A-F4C4-41A6-86AE-15F1FEC6098A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7848371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EC78ED26-7C86-4E33-9C14-C64E947DAE03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31881196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1ED4D80-6347-4771-A2BD-5748EBADB035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78614137"/>
      </p:ext>
    </p:extLst>
  </p:cSld>
  <p:clrMapOvr>
    <a:masterClrMapping/>
  </p:clrMapOvr>
  <p:hf sldNum="0" hdr="0" ftr="0" dt="0"/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DB35F67-1347-460A-ACC5-AF9FB66B5B41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55021680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F39C2C6-DCA4-4995-9CF0-7775A48FB1C3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58827090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3604CB9D-3A65-4CB7-B526-E66188783421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06695419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r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r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683238E1-FC1E-461D-ABE2-62CD8906F76B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5003595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  <a:prstGeom prst="rect">
            <a:avLst/>
          </a:prstGeo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267734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261383"/>
      </p:ext>
    </p:extLst>
  </p:cSld>
  <p:clrMapOvr>
    <a:masterClrMapping/>
  </p:clrMapOvr>
  <p:hf sldNum="0" hdr="0" ftr="0" dt="0"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65326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libri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</p:spTree>
    <p:extLst>
      <p:ext uri="{BB962C8B-B14F-4D97-AF65-F5344CB8AC3E}">
        <p14:creationId xmlns:p14="http://schemas.microsoft.com/office/powerpoint/2010/main" val="3664641235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7568532"/>
      </p:ext>
    </p:extLst>
  </p:cSld>
  <p:clrMapOvr>
    <a:masterClrMapping/>
  </p:clrMapOvr>
  <p:hf sldNum="0" hdr="0" ftr="0" dt="0"/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860046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  <a:endParaRPr lang="it-IT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06782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391087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41396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8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365993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498327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3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211716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193999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651811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95781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578765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08A330-3D36-4C64-BDF2-2D8EA2147DF8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49560881"/>
      </p:ext>
    </p:extLst>
  </p:cSld>
  <p:clrMapOvr>
    <a:masterClrMapping/>
  </p:clrMapOvr>
  <p:hf sldNum="0" hdr="0" ftr="0" dt="0"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6EC384-CBCD-46E3-BE5B-52F157BD147B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87589304"/>
      </p:ext>
    </p:extLst>
  </p:cSld>
  <p:clrMapOvr>
    <a:masterClrMapping/>
  </p:clrMapOvr>
  <p:hf sldNum="0" hdr="0" ftr="0" dt="0"/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D7C7E3-8E4E-480E-8383-0CC68CB0DD88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31160482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29E651-261B-4B2D-A0C4-6605BA0E90E6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36195678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24CA1A-F4C4-41A6-86AE-15F1FEC6098A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87509152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78ED26-7C86-4E33-9C14-C64E947DAE03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17740450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ED4D80-6347-4771-A2BD-5748EBADB035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33406668"/>
      </p:ext>
    </p:extLst>
  </p:cSld>
  <p:clrMapOvr>
    <a:masterClrMapping/>
  </p:clrMapOvr>
  <p:hf sldNum="0" hdr="0" ftr="0" dt="0"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B35F67-1347-460A-ACC5-AF9FB66B5B41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17256917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39C2C6-DCA4-4995-9CF0-7775A48FB1C3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68398813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04CB9D-3A65-4CB7-B526-E66188783421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96956753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23/09/2015</a:t>
            </a: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E.Giglia, Open Access, ovvero...                                                   Aviano 23 settembre 2015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3238E1-FC1E-461D-ABE2-62CD8906F76B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2960359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122361"/>
            <a:ext cx="77724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43000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9851BAC-C1C2-4349-AC5E-5A78A6EDF4E9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9190B55-E669-43D9-9DA0-2D935306A55A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6387809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898B5CDC-8CD4-4BE8-BF03-3681E00264E6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F67821E-819E-40D6-B7A8-741559CB7230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42632322"/>
      </p:ext>
    </p:extLst>
  </p:cSld>
  <p:clrMapOvr>
    <a:masterClrMapping/>
  </p:clrMapOvr>
  <p:hf sldNum="0" hdr="0" ftr="0" dt="0"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3885" y="1709735"/>
            <a:ext cx="78867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C854A129-2796-4048-9271-024EC1253151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DFC10FE-5ECA-4CD6-848A-F29F9C6550A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82698356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28650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29149" y="1825627"/>
            <a:ext cx="38862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2210C08-08D7-4AD5-AF72-882CA98AC420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DC37031-DED2-464B-945A-C53E5806452E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4509796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365129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41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9838" y="2505071"/>
            <a:ext cx="3868341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29149" y="1681160"/>
            <a:ext cx="3887388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29149" y="2505071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564E457D-4569-456B-8BF5-2241C0427129}" type="datetime1">
              <a:rPr lang="it-IT"/>
              <a:pPr/>
              <a:t>26/04/2022</a:t>
            </a:fld>
            <a:endParaRPr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63532333-08BD-46E7-AD14-9D911E15A1F9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75426355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4041AF70-C230-4CCD-B690-BA2D2753D5FC}" type="datetime1">
              <a:rPr lang="it-IT"/>
              <a:pPr/>
              <a:t>26/04/2022</a:t>
            </a:fld>
            <a:endParaRPr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E5F3E88-6760-498A-BB08-D65BDBE51595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14574548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7DEC27AC-D1DF-4B0F-A46A-4DB364C3F4FD}" type="datetime1">
              <a:rPr lang="it-IT"/>
              <a:pPr/>
              <a:t>26/04/2022</a:t>
            </a:fld>
            <a:endParaRPr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01C94580-FFCA-4620-A653-6CE02B0D53A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8605291"/>
      </p:ext>
    </p:extLst>
  </p:cSld>
  <p:clrMapOvr>
    <a:masterClrMapping/>
  </p:clrMapOvr>
  <p:hf sldNum="0" hdr="0" ftr="0" dt="0"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5AB81721-0787-4ACD-8DEE-0CA99518E6C9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B54ABB31-E6AC-4473-A8A0-09199309F9ED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37339217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887388" y="987423"/>
            <a:ext cx="4629149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it-IT"/>
              <a:t>Fare clic sull'icona per inserire un'immagine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77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F5378B03-A239-4D61-8FFC-255FA996E9D5}" type="datetime1">
              <a:rPr lang="it-IT"/>
              <a:pPr/>
              <a:t>26/04/2022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3F56F163-3E89-4CC5-9258-0304F051EB2A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83685731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29C98275-510F-4066-8083-59A2F42EE43D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E0B05C2-3D0B-452D-AAEA-AFE12F403A2C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41087586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543675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28650" y="365129"/>
            <a:ext cx="5800725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fld id="{D30312B5-D470-4878-AED8-723FD96C5500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CECBA1A3-5517-4BDE-8B8C-E2DEA2EE77A7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2357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4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theme" Target="../theme/theme12.xml"/><Relationship Id="rId5" Type="http://schemas.openxmlformats.org/officeDocument/2006/relationships/slideLayout" Target="../slideLayouts/slideLayout126.xml"/><Relationship Id="rId4" Type="http://schemas.openxmlformats.org/officeDocument/2006/relationships/slideLayout" Target="../slideLayouts/slideLayout125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4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29.xml"/><Relationship Id="rId7" Type="http://schemas.openxmlformats.org/officeDocument/2006/relationships/slideLayout" Target="../slideLayouts/slideLayout133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28.xml"/><Relationship Id="rId1" Type="http://schemas.openxmlformats.org/officeDocument/2006/relationships/slideLayout" Target="../slideLayouts/slideLayout127.xml"/><Relationship Id="rId6" Type="http://schemas.openxmlformats.org/officeDocument/2006/relationships/slideLayout" Target="../slideLayouts/slideLayout132.xml"/><Relationship Id="rId11" Type="http://schemas.openxmlformats.org/officeDocument/2006/relationships/slideLayout" Target="../slideLayouts/slideLayout137.xml"/><Relationship Id="rId5" Type="http://schemas.openxmlformats.org/officeDocument/2006/relationships/slideLayout" Target="../slideLayouts/slideLayout131.xml"/><Relationship Id="rId10" Type="http://schemas.openxmlformats.org/officeDocument/2006/relationships/slideLayout" Target="../slideLayouts/slideLayout136.xml"/><Relationship Id="rId4" Type="http://schemas.openxmlformats.org/officeDocument/2006/relationships/slideLayout" Target="../slideLayouts/slideLayout130.xml"/><Relationship Id="rId9" Type="http://schemas.openxmlformats.org/officeDocument/2006/relationships/slideLayout" Target="../slideLayouts/slideLayout135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5.xml"/><Relationship Id="rId3" Type="http://schemas.openxmlformats.org/officeDocument/2006/relationships/slideLayout" Target="../slideLayouts/slideLayout140.xml"/><Relationship Id="rId7" Type="http://schemas.openxmlformats.org/officeDocument/2006/relationships/slideLayout" Target="../slideLayouts/slideLayout144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39.xml"/><Relationship Id="rId1" Type="http://schemas.openxmlformats.org/officeDocument/2006/relationships/slideLayout" Target="../slideLayouts/slideLayout138.xml"/><Relationship Id="rId6" Type="http://schemas.openxmlformats.org/officeDocument/2006/relationships/slideLayout" Target="../slideLayouts/slideLayout143.xml"/><Relationship Id="rId11" Type="http://schemas.openxmlformats.org/officeDocument/2006/relationships/slideLayout" Target="../slideLayouts/slideLayout148.xml"/><Relationship Id="rId5" Type="http://schemas.openxmlformats.org/officeDocument/2006/relationships/slideLayout" Target="../slideLayouts/slideLayout142.xml"/><Relationship Id="rId10" Type="http://schemas.openxmlformats.org/officeDocument/2006/relationships/slideLayout" Target="../slideLayouts/slideLayout147.xml"/><Relationship Id="rId4" Type="http://schemas.openxmlformats.org/officeDocument/2006/relationships/slideLayout" Target="../slideLayouts/slideLayout141.xml"/><Relationship Id="rId9" Type="http://schemas.openxmlformats.org/officeDocument/2006/relationships/slideLayout" Target="../slideLayouts/slideLayout146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6.xml"/><Relationship Id="rId3" Type="http://schemas.openxmlformats.org/officeDocument/2006/relationships/slideLayout" Target="../slideLayouts/slideLayout151.xml"/><Relationship Id="rId7" Type="http://schemas.openxmlformats.org/officeDocument/2006/relationships/slideLayout" Target="../slideLayouts/slideLayout155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0.xml"/><Relationship Id="rId1" Type="http://schemas.openxmlformats.org/officeDocument/2006/relationships/slideLayout" Target="../slideLayouts/slideLayout149.xml"/><Relationship Id="rId6" Type="http://schemas.openxmlformats.org/officeDocument/2006/relationships/slideLayout" Target="../slideLayouts/slideLayout154.xml"/><Relationship Id="rId11" Type="http://schemas.openxmlformats.org/officeDocument/2006/relationships/slideLayout" Target="../slideLayouts/slideLayout159.xml"/><Relationship Id="rId5" Type="http://schemas.openxmlformats.org/officeDocument/2006/relationships/slideLayout" Target="../slideLayouts/slideLayout153.xml"/><Relationship Id="rId10" Type="http://schemas.openxmlformats.org/officeDocument/2006/relationships/slideLayout" Target="../slideLayouts/slideLayout158.xml"/><Relationship Id="rId4" Type="http://schemas.openxmlformats.org/officeDocument/2006/relationships/slideLayout" Target="../slideLayouts/slideLayout152.xml"/><Relationship Id="rId9" Type="http://schemas.openxmlformats.org/officeDocument/2006/relationships/slideLayout" Target="../slideLayouts/slideLayout1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51B538A0-29DF-4A8C-A4AD-6B52E21AB146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2B6C3332-89B3-40CE-AA32-D22B3666B536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7471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5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45D538A-35A3-4829-AFD5-B6065290E0D5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E92C753-84AF-456E-9526-DCAB0D0D851E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00752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114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3" r:id="rId1"/>
    <p:sldLayoutId id="2147484184" r:id="rId2"/>
    <p:sldLayoutId id="2147484185" r:id="rId3"/>
    <p:sldLayoutId id="2147484186" r:id="rId4"/>
    <p:sldLayoutId id="2147484187" r:id="rId5"/>
    <p:sldLayoutId id="2147484188" r:id="rId6"/>
    <p:sldLayoutId id="2147484189" r:id="rId7"/>
    <p:sldLayoutId id="2147484190" r:id="rId8"/>
    <p:sldLayoutId id="2147484191" r:id="rId9"/>
    <p:sldLayoutId id="2147484192" r:id="rId10"/>
    <p:sldLayoutId id="21474841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693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8" r:id="rId1"/>
    <p:sldLayoutId id="2147484269" r:id="rId2"/>
    <p:sldLayoutId id="2147484270" r:id="rId3"/>
    <p:sldLayoutId id="2147484271" r:id="rId4"/>
    <p:sldLayoutId id="2147484272" r:id="rId5"/>
    <p:sldLayoutId id="2147484273" r:id="rId6"/>
    <p:sldLayoutId id="2147484274" r:id="rId7"/>
    <p:sldLayoutId id="2147484275" r:id="rId8"/>
    <p:sldLayoutId id="2147484276" r:id="rId9"/>
    <p:sldLayoutId id="2147484277" r:id="rId10"/>
    <p:sldLayoutId id="21474842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DC8E9-5214-445A-B78E-49944BD84F41}" type="datetimeFigureOut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26/04/2022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A0BC9-E706-472A-879B-52EF9B2DE18D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57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13" r:id="rId1"/>
    <p:sldLayoutId id="2147484714" r:id="rId2"/>
    <p:sldLayoutId id="2147484715" r:id="rId3"/>
    <p:sldLayoutId id="2147484716" r:id="rId4"/>
    <p:sldLayoutId id="2147484717" r:id="rId5"/>
    <p:sldLayoutId id="2147484718" r:id="rId6"/>
    <p:sldLayoutId id="2147484719" r:id="rId7"/>
    <p:sldLayoutId id="2147484720" r:id="rId8"/>
    <p:sldLayoutId id="2147484721" r:id="rId9"/>
    <p:sldLayoutId id="2147484722" r:id="rId10"/>
    <p:sldLayoutId id="2147484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it-IT" altLang="it-IT"/>
              <a:t>Fare clic per modificare lo stile del titolo</a:t>
            </a:r>
            <a:endParaRPr lang="en-US" altLang="it-IT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it-IT" altLang="it-IT"/>
              <a:t>Fare clic per modificare stili del testo dello schema</a:t>
            </a:r>
          </a:p>
          <a:p>
            <a:pPr lvl="1"/>
            <a:r>
              <a:rPr lang="it-IT" altLang="it-IT"/>
              <a:t>Secondo livello</a:t>
            </a:r>
          </a:p>
          <a:p>
            <a:pPr lvl="2"/>
            <a:r>
              <a:rPr lang="it-IT" altLang="it-IT"/>
              <a:t>Terzo livello</a:t>
            </a:r>
          </a:p>
          <a:p>
            <a:pPr lvl="3"/>
            <a:r>
              <a:rPr lang="it-IT" altLang="it-IT"/>
              <a:t>Quarto livello</a:t>
            </a:r>
          </a:p>
          <a:p>
            <a:pPr lvl="4"/>
            <a:r>
              <a:rPr lang="it-IT" altLang="it-IT"/>
              <a:t>Quinto livello</a:t>
            </a:r>
            <a:endParaRPr lang="en-US" altLang="it-I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9877649-EF4B-489A-BDBF-C2750217D19D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64C655-14E8-4F78-A864-117164805C3F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50077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25" r:id="rId1"/>
    <p:sldLayoutId id="2147484726" r:id="rId2"/>
    <p:sldLayoutId id="2147484727" r:id="rId3"/>
    <p:sldLayoutId id="2147484728" r:id="rId4"/>
    <p:sldLayoutId id="2147484729" r:id="rId5"/>
    <p:sldLayoutId id="2147484730" r:id="rId6"/>
    <p:sldLayoutId id="2147484731" r:id="rId7"/>
    <p:sldLayoutId id="2147484732" r:id="rId8"/>
    <p:sldLayoutId id="2147484733" r:id="rId9"/>
    <p:sldLayoutId id="2147484734" r:id="rId10"/>
    <p:sldLayoutId id="2147484735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51B538A0-29DF-4A8C-A4AD-6B52E21AB146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2B6C3332-89B3-40CE-AA32-D22B3666B536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22617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91" r:id="rId1"/>
    <p:sldLayoutId id="2147484792" r:id="rId2"/>
    <p:sldLayoutId id="2147484793" r:id="rId3"/>
    <p:sldLayoutId id="2147484794" r:id="rId4"/>
    <p:sldLayoutId id="2147484795" r:id="rId5"/>
    <p:sldLayoutId id="2147484796" r:id="rId6"/>
    <p:sldLayoutId id="2147484797" r:id="rId7"/>
    <p:sldLayoutId id="2147484798" r:id="rId8"/>
    <p:sldLayoutId id="2147484799" r:id="rId9"/>
    <p:sldLayoutId id="2147484800" r:id="rId10"/>
    <p:sldLayoutId id="214748480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5pPr>
    </p:bodyStyle>
    <p:otherStyle/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5D538A-35A3-4829-AFD5-B6065290E0D5}" type="datetime1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26/04/2022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92C753-84AF-456E-9526-DCAB0D0D851E}" type="slidenum"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‹N›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0396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3" r:id="rId1"/>
    <p:sldLayoutId id="2147484804" r:id="rId2"/>
    <p:sldLayoutId id="2147484805" r:id="rId3"/>
    <p:sldLayoutId id="2147484806" r:id="rId4"/>
    <p:sldLayoutId id="2147484807" r:id="rId5"/>
    <p:sldLayoutId id="2147484808" r:id="rId6"/>
    <p:sldLayoutId id="2147484809" r:id="rId7"/>
    <p:sldLayoutId id="2147484810" r:id="rId8"/>
    <p:sldLayoutId id="2147484811" r:id="rId9"/>
    <p:sldLayoutId id="2147484812" r:id="rId10"/>
    <p:sldLayoutId id="2147484813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5pPr>
    </p:bodyStyle>
    <p:otherStyle/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1B538A0-29DF-4A8C-A4AD-6B52E21AB146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B6C3332-89B3-40CE-AA32-D22B3666B536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64007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99" r:id="rId1"/>
    <p:sldLayoutId id="2147484900" r:id="rId2"/>
    <p:sldLayoutId id="2147484901" r:id="rId3"/>
    <p:sldLayoutId id="2147484902" r:id="rId4"/>
    <p:sldLayoutId id="2147484903" r:id="rId5"/>
    <p:sldLayoutId id="2147484904" r:id="rId6"/>
    <p:sldLayoutId id="2147484905" r:id="rId7"/>
    <p:sldLayoutId id="2147484906" r:id="rId8"/>
    <p:sldLayoutId id="2147484907" r:id="rId9"/>
    <p:sldLayoutId id="2147484908" r:id="rId10"/>
    <p:sldLayoutId id="214748490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 Light" panose="020F0302020204030204" pitchFamily="34" charset="0"/>
          <a:cs typeface="Calibri Light" panose="020F0302020204030204" pitchFamily="34" charset="0"/>
        </a:defRPr>
      </a:lvl5pPr>
    </p:bodyStyle>
    <p:otherStyle/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egnaposto titolo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it-IT" altLang="it-IT"/>
              <a:t>Fare clic per modificare lo stile del titolo</a:t>
            </a:r>
          </a:p>
        </p:txBody>
      </p:sp>
      <p:sp>
        <p:nvSpPr>
          <p:cNvPr id="6147" name="Segnaposto testo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it-IT" altLang="it-IT"/>
              <a:t>Fare clic per modificare stili del testo dello schema</a:t>
            </a:r>
          </a:p>
          <a:p>
            <a:pPr lvl="1"/>
            <a:r>
              <a:rPr lang="it-IT" altLang="it-IT"/>
              <a:t>Secondo livello</a:t>
            </a:r>
          </a:p>
          <a:p>
            <a:pPr lvl="2"/>
            <a:r>
              <a:rPr lang="it-IT" altLang="it-IT"/>
              <a:t>Terzo livello</a:t>
            </a:r>
          </a:p>
          <a:p>
            <a:pPr lvl="3"/>
            <a:r>
              <a:rPr lang="it-IT" altLang="it-IT"/>
              <a:t>Quarto livello</a:t>
            </a:r>
          </a:p>
          <a:p>
            <a:pPr lvl="4"/>
            <a:r>
              <a:rPr lang="it-IT" alt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8D447F6A-A0CB-4888-B413-ADEF323138E1}" type="datetimeFigureOut">
              <a:rPr lang="it-IT"/>
              <a:pPr>
                <a:defRPr/>
              </a:pPr>
              <a:t>26/04/2022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D0E12247-AA4B-40E7-ACD4-203037E72159}" type="slidenum">
              <a:rPr lang="it-IT"/>
              <a:pPr>
                <a:defRPr/>
              </a:pPr>
              <a:t>‹N›</a:t>
            </a:fld>
            <a:endParaRPr lang="it-IT"/>
          </a:p>
        </p:txBody>
      </p:sp>
      <p:sp>
        <p:nvSpPr>
          <p:cNvPr id="6151" name="Rectangle 2"/>
          <p:cNvSpPr>
            <a:spLocks noChangeArrowheads="1" noChangeShapeType="1"/>
          </p:cNvSpPr>
          <p:nvPr/>
        </p:nvSpPr>
        <p:spPr bwMode="auto">
          <a:xfrm>
            <a:off x="106860975" y="105289350"/>
            <a:ext cx="1343025" cy="7524750"/>
          </a:xfrm>
          <a:prstGeom prst="rect">
            <a:avLst/>
          </a:prstGeom>
          <a:solidFill>
            <a:srgbClr val="990033"/>
          </a:solidFill>
          <a:ln>
            <a:noFill/>
          </a:ln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it-IT" altLang="it-IT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368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11" r:id="rId1"/>
    <p:sldLayoutId id="2147484912" r:id="rId2"/>
    <p:sldLayoutId id="2147484913" r:id="rId3"/>
    <p:sldLayoutId id="2147484914" r:id="rId4"/>
    <p:sldLayoutId id="2147484915" r:id="rId5"/>
    <p:sldLayoutId id="2147484916" r:id="rId6"/>
    <p:sldLayoutId id="2147484917" r:id="rId7"/>
    <p:sldLayoutId id="2147484918" r:id="rId8"/>
    <p:sldLayoutId id="2147484919" r:id="rId9"/>
    <p:sldLayoutId id="2147484920" r:id="rId10"/>
    <p:sldLayoutId id="214748492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Calibri Light" panose="020F0302020204030204" pitchFamily="34" charset="0"/>
          <a:ea typeface="+mn-ea"/>
          <a:cs typeface="Calibri Light" panose="020F0302020204030204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Calibri Light" panose="020F0302020204030204" pitchFamily="34" charset="0"/>
          <a:ea typeface="+mn-ea"/>
          <a:cs typeface="Calibri Light" panose="020F0302020204030204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 Light" panose="020F0302020204030204" pitchFamily="34" charset="0"/>
          <a:ea typeface="+mn-ea"/>
          <a:cs typeface="Calibri Light" panose="020F0302020204030204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Calibri Light" panose="020F0302020204030204" pitchFamily="34" charset="0"/>
          <a:ea typeface="+mn-ea"/>
          <a:cs typeface="Calibri Light" panose="020F0302020204030204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Calibri Light" panose="020F0302020204030204" pitchFamily="34" charset="0"/>
          <a:ea typeface="+mn-ea"/>
          <a:cs typeface="Calibri Light" panose="020F030202020403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645D538A-35A3-4829-AFD5-B6065290E0D5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CE92C753-84AF-456E-9526-DCAB0D0D851E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36192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3" r:id="rId1"/>
    <p:sldLayoutId id="2147484924" r:id="rId2"/>
    <p:sldLayoutId id="2147484925" r:id="rId3"/>
    <p:sldLayoutId id="2147484926" r:id="rId4"/>
    <p:sldLayoutId id="2147484927" r:id="rId5"/>
    <p:sldLayoutId id="2147484928" r:id="rId6"/>
    <p:sldLayoutId id="2147484929" r:id="rId7"/>
    <p:sldLayoutId id="2147484930" r:id="rId8"/>
    <p:sldLayoutId id="2147484931" r:id="rId9"/>
    <p:sldLayoutId id="2147484932" r:id="rId10"/>
    <p:sldLayoutId id="2147484933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8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35" r:id="rId1"/>
    <p:sldLayoutId id="2147484936" r:id="rId2"/>
    <p:sldLayoutId id="2147484937" r:id="rId3"/>
    <p:sldLayoutId id="2147484938" r:id="rId4"/>
    <p:sldLayoutId id="2147484939" r:id="rId5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23/09/2015</a:t>
            </a: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>
                <a:solidFill>
                  <a:prstClr val="black">
                    <a:tint val="75000"/>
                  </a:prstClr>
                </a:solidFill>
              </a:rPr>
              <a:t>E.Giglia, Open Access, ovvero...                                                   Aviano 23 settembre 2015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B7A3E-2795-413A-8C6E-941ECE09293E}" type="slidenum">
              <a:rPr lang="it-IT" smtClean="0">
                <a:solidFill>
                  <a:prstClr val="black">
                    <a:tint val="75000"/>
                  </a:prstClr>
                </a:solidFill>
              </a:rPr>
              <a:pPr/>
              <a:t>‹N›</a:t>
            </a:fld>
            <a:endParaRPr lang="it-IT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66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41" r:id="rId1"/>
    <p:sldLayoutId id="2147484942" r:id="rId2"/>
    <p:sldLayoutId id="2147484943" r:id="rId3"/>
    <p:sldLayoutId id="2147484944" r:id="rId4"/>
    <p:sldLayoutId id="2147484945" r:id="rId5"/>
    <p:sldLayoutId id="2147484946" r:id="rId6"/>
    <p:sldLayoutId id="2147484947" r:id="rId7"/>
    <p:sldLayoutId id="2147484948" r:id="rId8"/>
    <p:sldLayoutId id="2147484949" r:id="rId9"/>
    <p:sldLayoutId id="2147484950" r:id="rId10"/>
    <p:sldLayoutId id="214748495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45D538A-35A3-4829-AFD5-B6065290E0D5}" type="datetime1">
              <a:rPr lang="it-IT"/>
              <a:pPr lvl="0"/>
              <a:t>26/04/2022</a:t>
            </a:fld>
            <a:endParaRPr lang="it-IT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it-IT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E92C753-84AF-456E-9526-DCAB0D0D851E}" type="slidenum">
              <a:rPr/>
              <a:pPr lvl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662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53" r:id="rId1"/>
    <p:sldLayoutId id="2147484954" r:id="rId2"/>
    <p:sldLayoutId id="2147484955" r:id="rId3"/>
    <p:sldLayoutId id="2147484956" r:id="rId4"/>
    <p:sldLayoutId id="2147484957" r:id="rId5"/>
    <p:sldLayoutId id="2147484958" r:id="rId6"/>
    <p:sldLayoutId id="2147484959" r:id="rId7"/>
    <p:sldLayoutId id="2147484960" r:id="rId8"/>
    <p:sldLayoutId id="2147484961" r:id="rId9"/>
    <p:sldLayoutId id="2147484962" r:id="rId10"/>
    <p:sldLayoutId id="2147484963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628650" y="365129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28650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51B538A0-29DF-4A8C-A4AD-6B52E21AB146}" type="datetime1">
              <a:rPr lang="it-IT"/>
              <a:pPr/>
              <a:t>26/04/2022</a:t>
            </a:fld>
            <a:endParaRPr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028949" y="6356351"/>
            <a:ext cx="308609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7949" y="6356351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fld id="{2B6C3332-89B3-40CE-AA32-D22B3666B536}" type="slidenum">
              <a:rPr/>
              <a:pPr/>
              <a:t>‹N›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6301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65" r:id="rId1"/>
    <p:sldLayoutId id="2147484966" r:id="rId2"/>
    <p:sldLayoutId id="2147484967" r:id="rId3"/>
    <p:sldLayoutId id="2147484968" r:id="rId4"/>
    <p:sldLayoutId id="2147484969" r:id="rId5"/>
    <p:sldLayoutId id="2147484970" r:id="rId6"/>
    <p:sldLayoutId id="2147484971" r:id="rId7"/>
    <p:sldLayoutId id="2147484972" r:id="rId8"/>
    <p:sldLayoutId id="2147484973" r:id="rId9"/>
    <p:sldLayoutId id="2147484974" r:id="rId10"/>
    <p:sldLayoutId id="2147484975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it-IT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it-IT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it-IT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2.xml"/><Relationship Id="rId5" Type="http://schemas.openxmlformats.org/officeDocument/2006/relationships/hyperlink" Target="https://creativecommons.org/licenses/by/4.0/" TargetMode="Externa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a.unito.it/new/materiale-scaricabile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2.png"/><Relationship Id="rId7" Type="http://schemas.openxmlformats.org/officeDocument/2006/relationships/hyperlink" Target="https://digitalscience.figshare.com/articles/report/The_State_of_Open_Data_2021/17061347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hyperlink" Target="https://twitter.com/raphavisses/status/1489632395238256645?s=20&amp;t=D4H4GuGiLI4zdVSvAQrHPw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4.xml"/><Relationship Id="rId5" Type="http://schemas.openxmlformats.org/officeDocument/2006/relationships/hyperlink" Target="https://www.researchprofessionalnews.com/rr-news-europe-views-of-europe-2022-1-how-to-reclaim-ownership-of-scholarly-publishing/" TargetMode="Externa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4.xml"/><Relationship Id="rId5" Type="http://schemas.openxmlformats.org/officeDocument/2006/relationships/hyperlink" Target="https://erc.europa.eu/news-events/magazine/open-science-needs-no-martyrs-we-must-recognize-need-reform" TargetMode="Externa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4.xml"/><Relationship Id="rId4" Type="http://schemas.openxmlformats.org/officeDocument/2006/relationships/hyperlink" Target="https://twitter.com/OAforClimate/status/1458774649584640003?s=20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a.unito.it/new/materiale-scaricabile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4.xml"/><Relationship Id="rId5" Type="http://schemas.openxmlformats.org/officeDocument/2006/relationships/image" Target="../media/image22.png"/><Relationship Id="rId4" Type="http://schemas.openxmlformats.org/officeDocument/2006/relationships/hyperlink" Target="https://www.frontiersin.org/articles/10.3389/fdata.2019.00043/abstract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54.xml"/><Relationship Id="rId6" Type="http://schemas.openxmlformats.org/officeDocument/2006/relationships/hyperlink" Target="https://www.nature.com/articles/d41586-022-01081-8" TargetMode="Externa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ur.gov.it/it/aree-tematiche/ricerca/programmazione/programma-nazionale-la-ricerca" TargetMode="External"/><Relationship Id="rId3" Type="http://schemas.openxmlformats.org/officeDocument/2006/relationships/image" Target="../media/image28.jpeg"/><Relationship Id="rId7" Type="http://schemas.openxmlformats.org/officeDocument/2006/relationships/image" Target="../media/image32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39.xml"/><Relationship Id="rId6" Type="http://schemas.openxmlformats.org/officeDocument/2006/relationships/hyperlink" Target="https://www.accelerateopenscience.nl/what-is-open-science/" TargetMode="External"/><Relationship Id="rId5" Type="http://schemas.openxmlformats.org/officeDocument/2006/relationships/hyperlink" Target="https://doi.org/10.32388/838962" TargetMode="External"/><Relationship Id="rId4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39.xml"/><Relationship Id="rId4" Type="http://schemas.openxmlformats.org/officeDocument/2006/relationships/hyperlink" Target="https://en.unesco.org/sites/default/files/open_science_brochure_en.pdf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1.xml"/><Relationship Id="rId4" Type="http://schemas.openxmlformats.org/officeDocument/2006/relationships/hyperlink" Target="https://doi.org/10.5281/zenodo.1195647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6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a.unito.it/new/" TargetMode="External"/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61.xml"/><Relationship Id="rId6" Type="http://schemas.openxmlformats.org/officeDocument/2006/relationships/hyperlink" Target="https://open-science.it/" TargetMode="External"/><Relationship Id="rId5" Type="http://schemas.openxmlformats.org/officeDocument/2006/relationships/image" Target="../media/image44.png"/><Relationship Id="rId10" Type="http://schemas.openxmlformats.org/officeDocument/2006/relationships/hyperlink" Target="https://liste.cineca.it/cgi-bin/mailman/listinfo/oa-italia" TargetMode="External"/><Relationship Id="rId4" Type="http://schemas.openxmlformats.org/officeDocument/2006/relationships/hyperlink" Target="https://doi.org/10.5281/zenodo.6402623" TargetMode="External"/><Relationship Id="rId9" Type="http://schemas.openxmlformats.org/officeDocument/2006/relationships/image" Target="../media/image4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21.png"/><Relationship Id="rId7" Type="http://schemas.openxmlformats.org/officeDocument/2006/relationships/image" Target="../media/image49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48.png"/><Relationship Id="rId5" Type="http://schemas.openxmlformats.org/officeDocument/2006/relationships/image" Target="../media/image22.png"/><Relationship Id="rId4" Type="http://schemas.openxmlformats.org/officeDocument/2006/relationships/hyperlink" Target="https://www.frontiersin.org/articles/10.3389/fdata.2019.00043/abstract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eur-lex.europa.eu/legal-content/EN/TXT/?qid=1593073685620&amp;uri=CELEX%3A52020DC0066" TargetMode="External"/><Relationship Id="rId3" Type="http://schemas.openxmlformats.org/officeDocument/2006/relationships/image" Target="../media/image52.png"/><Relationship Id="rId7" Type="http://schemas.openxmlformats.org/officeDocument/2006/relationships/image" Target="../media/image54.png"/><Relationship Id="rId12" Type="http://schemas.openxmlformats.org/officeDocument/2006/relationships/hyperlink" Target="https://data.consilium.europa.eu/doc/document/ST-14308-2021-INIT/en/pdf" TargetMode="External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05.xml"/><Relationship Id="rId6" Type="http://schemas.openxmlformats.org/officeDocument/2006/relationships/hyperlink" Target="https://ec.europa.eu/digital-single-market/en/european-legislation-reuse-public-sector-information" TargetMode="External"/><Relationship Id="rId11" Type="http://schemas.openxmlformats.org/officeDocument/2006/relationships/image" Target="../media/image57.png"/><Relationship Id="rId5" Type="http://schemas.openxmlformats.org/officeDocument/2006/relationships/hyperlink" Target="https://op.europa.eu/en/publication-detail/-/publication/2ea66d3f-649a-11e8-ab9c-01aa75ed71a1" TargetMode="External"/><Relationship Id="rId10" Type="http://schemas.openxmlformats.org/officeDocument/2006/relationships/image" Target="../media/image56.png"/><Relationship Id="rId4" Type="http://schemas.openxmlformats.org/officeDocument/2006/relationships/image" Target="../media/image53.png"/><Relationship Id="rId9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hyperlink" Target="https://eosc-launch.eu/fileadmin/user_upload/k_eosc_launch/EOSC_Vienna_Declaration_2018.pdf" TargetMode="External"/><Relationship Id="rId7" Type="http://schemas.openxmlformats.org/officeDocument/2006/relationships/hyperlink" Target="https://ec.europa.eu/digital-single-market/en/european-open-science-cloud" TargetMode="External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twitter.com/EOSCFuture/status/1518853938157662209?s=20&amp;t=TbZbKw31sfUiBtTTTxErg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hyperlink" Target="https://ec.europa.eu/commission/presscorner/detail/en/SPEECH_20_102" TargetMode="External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hyperlink" Target="https://www.eosc-portal.eu/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osc.eu/sites/default/files/EOSC-SRIA-V1.0_15Feb2021.pdf" TargetMode="External"/><Relationship Id="rId3" Type="http://schemas.openxmlformats.org/officeDocument/2006/relationships/image" Target="../media/image70.png"/><Relationship Id="rId7" Type="http://schemas.openxmlformats.org/officeDocument/2006/relationships/image" Target="../media/image73.pn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116.xml"/><Relationship Id="rId6" Type="http://schemas.openxmlformats.org/officeDocument/2006/relationships/image" Target="../media/image72.png"/><Relationship Id="rId5" Type="http://schemas.openxmlformats.org/officeDocument/2006/relationships/hyperlink" Target="https://doi.org/10.5281/zenodo.4769702" TargetMode="External"/><Relationship Id="rId4" Type="http://schemas.openxmlformats.org/officeDocument/2006/relationships/image" Target="../media/image7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hyperlink" Target="https://www.eosc.eu/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-science.it/" TargetMode="External"/><Relationship Id="rId3" Type="http://schemas.openxmlformats.org/officeDocument/2006/relationships/image" Target="../media/image79.png"/><Relationship Id="rId7" Type="http://schemas.openxmlformats.org/officeDocument/2006/relationships/image" Target="../media/image81.pn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61.xml"/><Relationship Id="rId6" Type="http://schemas.openxmlformats.org/officeDocument/2006/relationships/hyperlink" Target="https://doi.org/10.5281/zenodo.5071054" TargetMode="External"/><Relationship Id="rId11" Type="http://schemas.openxmlformats.org/officeDocument/2006/relationships/hyperlink" Target="https://www.icdi.it/it/attivita/tf-cc/open-science-cafe" TargetMode="External"/><Relationship Id="rId5" Type="http://schemas.openxmlformats.org/officeDocument/2006/relationships/image" Target="../media/image80.png"/><Relationship Id="rId10" Type="http://schemas.openxmlformats.org/officeDocument/2006/relationships/image" Target="../media/image83.png"/><Relationship Id="rId4" Type="http://schemas.openxmlformats.org/officeDocument/2006/relationships/hyperlink" Target="https://www.icdi.it/" TargetMode="External"/><Relationship Id="rId9" Type="http://schemas.openxmlformats.org/officeDocument/2006/relationships/image" Target="../media/image82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61.xml"/><Relationship Id="rId5" Type="http://schemas.openxmlformats.org/officeDocument/2006/relationships/hyperlink" Target="https://op.europa.eu/en/web/eu-law-and-publications/publication-detail/-/publication/3c6ffd74-8ac3-11eb-b85c-01aa75ed71a1" TargetMode="External"/><Relationship Id="rId4" Type="http://schemas.openxmlformats.org/officeDocument/2006/relationships/image" Target="../media/image8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90.xml"/><Relationship Id="rId5" Type="http://schemas.openxmlformats.org/officeDocument/2006/relationships/hyperlink" Target="https://ec.europa.eu/research/participants/docs/h2020-funding-guide/other/event210324.htm" TargetMode="External"/><Relationship Id="rId4" Type="http://schemas.openxmlformats.org/officeDocument/2006/relationships/image" Target="../media/image8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data.consilium.europa.eu/doc/document/ST-14239-2020-INIT/en/pdf" TargetMode="External"/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61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83.xml"/><Relationship Id="rId5" Type="http://schemas.openxmlformats.org/officeDocument/2006/relationships/image" Target="../media/image98.png"/><Relationship Id="rId4" Type="http://schemas.openxmlformats.org/officeDocument/2006/relationships/hyperlink" Target="https://ec.europa.eu/info/funding-tenders/opportunities/docs/2021-2027/horizon/guidance/programme-guide_horizon_en.pdf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83.xml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83.xml"/><Relationship Id="rId5" Type="http://schemas.openxmlformats.org/officeDocument/2006/relationships/hyperlink" Target="https://publications.jrc.ec.europa.eu/repository/handle/JRC106998" TargetMode="External"/><Relationship Id="rId4" Type="http://schemas.openxmlformats.org/officeDocument/2006/relationships/image" Target="../media/image10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83.xml"/><Relationship Id="rId6" Type="http://schemas.openxmlformats.org/officeDocument/2006/relationships/hyperlink" Target="https://en.unesco.org/news/expert-meeting-open-science-and-intellectual-property-rights" TargetMode="External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83.xml"/><Relationship Id="rId5" Type="http://schemas.openxmlformats.org/officeDocument/2006/relationships/hyperlink" Target="https://www.earto.eu/earto-paper-towards-a-balanced-approach-between-iprs-and-open-science-policy/" TargetMode="External"/><Relationship Id="rId4" Type="http://schemas.openxmlformats.org/officeDocument/2006/relationships/image" Target="../media/image109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3" Type="http://schemas.openxmlformats.org/officeDocument/2006/relationships/image" Target="../media/image111.png"/><Relationship Id="rId7" Type="http://schemas.openxmlformats.org/officeDocument/2006/relationships/image" Target="../media/image113.pn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116.xml"/><Relationship Id="rId6" Type="http://schemas.openxmlformats.org/officeDocument/2006/relationships/image" Target="../media/image112.png"/><Relationship Id="rId5" Type="http://schemas.openxmlformats.org/officeDocument/2006/relationships/hyperlink" Target="https://ec.europa.eu/info/funding-tenders/opportunities/docs/2021-2027/horizon/guidance/programme-guide_horizon_en.pdf" TargetMode="External"/><Relationship Id="rId4" Type="http://schemas.openxmlformats.org/officeDocument/2006/relationships/image" Target="../media/image97.png"/><Relationship Id="rId9" Type="http://schemas.openxmlformats.org/officeDocument/2006/relationships/image" Target="../media/image115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s://ec.europa.eu/info/funding-tenders/opportunities/portal/screen/opportunities/horizon-results-platform" TargetMode="External"/><Relationship Id="rId3" Type="http://schemas.openxmlformats.org/officeDocument/2006/relationships/image" Target="../media/image117.png"/><Relationship Id="rId7" Type="http://schemas.openxmlformats.org/officeDocument/2006/relationships/image" Target="../media/image120.png"/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61.xml"/><Relationship Id="rId6" Type="http://schemas.openxmlformats.org/officeDocument/2006/relationships/hyperlink" Target="https://ec.europa.eu/research/participants/data/ref/h2020/other/events/2020-10-09/3_exploitation-ipr-open_science_en.pdf" TargetMode="External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3" Type="http://schemas.openxmlformats.org/officeDocument/2006/relationships/image" Target="../media/image121.jpeg"/><Relationship Id="rId7" Type="http://schemas.openxmlformats.org/officeDocument/2006/relationships/image" Target="../media/image124.png"/><Relationship Id="rId2" Type="http://schemas.openxmlformats.org/officeDocument/2006/relationships/slideLayout" Target="../slideLayouts/slideLayout6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23.png"/><Relationship Id="rId5" Type="http://schemas.openxmlformats.org/officeDocument/2006/relationships/hyperlink" Target="https://ec.europa.eu/info/funding-tenders/opportunities/docs/2021-2027/common/agr-contr/general-mga_horizon-euratom_en.pdf" TargetMode="External"/><Relationship Id="rId4" Type="http://schemas.openxmlformats.org/officeDocument/2006/relationships/image" Target="../media/image122.png"/><Relationship Id="rId9" Type="http://schemas.openxmlformats.org/officeDocument/2006/relationships/image" Target="../media/image126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83.xml"/><Relationship Id="rId6" Type="http://schemas.openxmlformats.org/officeDocument/2006/relationships/hyperlink" Target="https://ec.europa.eu/info/funding-tenders/opportunities/docs/2021-2027/common/agr-contr/general-mga_horizon-euratom_en.pdf" TargetMode="External"/><Relationship Id="rId5" Type="http://schemas.openxmlformats.org/officeDocument/2006/relationships/image" Target="../media/image122.png"/><Relationship Id="rId4" Type="http://schemas.openxmlformats.org/officeDocument/2006/relationships/hyperlink" Target="https://ec.europa.eu/info/funding-tenders/opportunities/docs/2021-2027/horizon/temp-form/af/af_he-ria-ia_en.pdf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7" Type="http://schemas.openxmlformats.org/officeDocument/2006/relationships/hyperlink" Target="https://ec.europa.eu/info/funding-tenders/opportunities/docs/2021-2027/horizon/guidance/programme-guide_horizon_en.pdf" TargetMode="External"/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130.png"/><Relationship Id="rId5" Type="http://schemas.openxmlformats.org/officeDocument/2006/relationships/hyperlink" Target="https://ec.europa.eu/info/funding-tenders/opportunities/docs/2021-2027/common/guidance/aga_en.pdf" TargetMode="External"/><Relationship Id="rId4" Type="http://schemas.openxmlformats.org/officeDocument/2006/relationships/image" Target="../media/image11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132.png"/><Relationship Id="rId5" Type="http://schemas.openxmlformats.org/officeDocument/2006/relationships/hyperlink" Target="https://ec.europa.eu/info/funding-tenders/opportunities/docs/2021-2027/horizon/guidance/programme-guide_horizon_en.pdf" TargetMode="External"/><Relationship Id="rId4" Type="http://schemas.openxmlformats.org/officeDocument/2006/relationships/image" Target="../media/image97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83.xml"/><Relationship Id="rId4" Type="http://schemas.openxmlformats.org/officeDocument/2006/relationships/image" Target="../media/image13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image" Target="../media/image136.JPG"/><Relationship Id="rId1" Type="http://schemas.openxmlformats.org/officeDocument/2006/relationships/slideLayout" Target="../slideLayouts/slideLayout8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6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6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83.xml"/><Relationship Id="rId5" Type="http://schemas.openxmlformats.org/officeDocument/2006/relationships/image" Target="../media/image140.png"/><Relationship Id="rId4" Type="http://schemas.openxmlformats.org/officeDocument/2006/relationships/hyperlink" Target="https://ec.europa.eu/info/funding-tenders/opportunities/docs/2021-2027/horizon/guidance/programme-guide_horizon_en.pdf" TargetMode="Externa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61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2.png"/><Relationship Id="rId3" Type="http://schemas.openxmlformats.org/officeDocument/2006/relationships/image" Target="../media/image121.jpeg"/><Relationship Id="rId7" Type="http://schemas.openxmlformats.org/officeDocument/2006/relationships/image" Target="../media/image141.png"/><Relationship Id="rId2" Type="http://schemas.openxmlformats.org/officeDocument/2006/relationships/slideLayout" Target="../slideLayouts/slideLayout61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124.png"/><Relationship Id="rId5" Type="http://schemas.openxmlformats.org/officeDocument/2006/relationships/hyperlink" Target="https://ec.europa.eu/info/funding-tenders/opportunities/docs/2021-2027/common/agr-contr/general-mga_horizon-euratom_en.pdf" TargetMode="External"/><Relationship Id="rId4" Type="http://schemas.openxmlformats.org/officeDocument/2006/relationships/image" Target="../media/image122.png"/><Relationship Id="rId9" Type="http://schemas.openxmlformats.org/officeDocument/2006/relationships/image" Target="../media/image143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4.png"/><Relationship Id="rId3" Type="http://schemas.openxmlformats.org/officeDocument/2006/relationships/image" Target="../media/image121.jpeg"/><Relationship Id="rId7" Type="http://schemas.openxmlformats.org/officeDocument/2006/relationships/image" Target="../media/image141.png"/><Relationship Id="rId2" Type="http://schemas.openxmlformats.org/officeDocument/2006/relationships/slideLayout" Target="../slideLayouts/slideLayout61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124.png"/><Relationship Id="rId5" Type="http://schemas.openxmlformats.org/officeDocument/2006/relationships/hyperlink" Target="https://ec.europa.eu/info/funding-tenders/opportunities/docs/2021-2027/common/agr-contr/general-mga_horizon-euratom_en.pdf" TargetMode="External"/><Relationship Id="rId4" Type="http://schemas.openxmlformats.org/officeDocument/2006/relationships/image" Target="../media/image122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png"/><Relationship Id="rId3" Type="http://schemas.openxmlformats.org/officeDocument/2006/relationships/image" Target="../media/image121.jpeg"/><Relationship Id="rId7" Type="http://schemas.openxmlformats.org/officeDocument/2006/relationships/image" Target="../media/image141.png"/><Relationship Id="rId2" Type="http://schemas.openxmlformats.org/officeDocument/2006/relationships/slideLayout" Target="../slideLayouts/slideLayout61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124.png"/><Relationship Id="rId5" Type="http://schemas.openxmlformats.org/officeDocument/2006/relationships/hyperlink" Target="https://ec.europa.eu/info/funding-tenders/opportunities/docs/2021-2027/common/agr-contr/general-mga_horizon-euratom_en.pdf" TargetMode="External"/><Relationship Id="rId4" Type="http://schemas.openxmlformats.org/officeDocument/2006/relationships/image" Target="../media/image122.png"/><Relationship Id="rId9" Type="http://schemas.openxmlformats.org/officeDocument/2006/relationships/image" Target="../media/image14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8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G"/><Relationship Id="rId1" Type="http://schemas.openxmlformats.org/officeDocument/2006/relationships/slideLayout" Target="../slideLayouts/slideLayout6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6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6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61.xml"/><Relationship Id="rId5" Type="http://schemas.openxmlformats.org/officeDocument/2006/relationships/hyperlink" Target="https://open-research-europe.ec.europa.eu/" TargetMode="External"/><Relationship Id="rId4" Type="http://schemas.openxmlformats.org/officeDocument/2006/relationships/image" Target="../media/image15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28.xml"/><Relationship Id="rId6" Type="http://schemas.openxmlformats.org/officeDocument/2006/relationships/hyperlink" Target="https://esac-initiative.org/market-watch/" TargetMode="External"/><Relationship Id="rId5" Type="http://schemas.openxmlformats.org/officeDocument/2006/relationships/image" Target="../media/image156.png"/><Relationship Id="rId4" Type="http://schemas.openxmlformats.org/officeDocument/2006/relationships/hyperlink" Target="https://doaj.org/" TargetMode="Externa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61.xml"/><Relationship Id="rId5" Type="http://schemas.openxmlformats.org/officeDocument/2006/relationships/hyperlink" Target="https://v2.sherpa.ac.uk/romeo/" TargetMode="External"/><Relationship Id="rId4" Type="http://schemas.openxmlformats.org/officeDocument/2006/relationships/image" Target="../media/image159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61.xml"/><Relationship Id="rId5" Type="http://schemas.openxmlformats.org/officeDocument/2006/relationships/hyperlink" Target="https://ec.europa.eu/info/funding-tenders/opportunities/docs/2021-2027/common/guidance/aga_en.pdf" TargetMode="External"/><Relationship Id="rId4" Type="http://schemas.openxmlformats.org/officeDocument/2006/relationships/image" Target="../media/image115.pn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7" Type="http://schemas.openxmlformats.org/officeDocument/2006/relationships/hyperlink" Target="https://ec.europa.eu/info/funding-tenders/opportunities/docs/2021-2027/common/guidance/aga_en.pdf" TargetMode="External"/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61.xml"/><Relationship Id="rId6" Type="http://schemas.openxmlformats.org/officeDocument/2006/relationships/image" Target="../media/image16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66.JPG"/><Relationship Id="rId1" Type="http://schemas.openxmlformats.org/officeDocument/2006/relationships/slideLayout" Target="../slideLayouts/slideLayout50.xml"/><Relationship Id="rId5" Type="http://schemas.openxmlformats.org/officeDocument/2006/relationships/image" Target="../media/image167.png"/><Relationship Id="rId4" Type="http://schemas.openxmlformats.org/officeDocument/2006/relationships/hyperlink" Target="https://ec.europa.eu/info/funding-tenders/opportunities/docs/2021-2027/horizon/guidance/programme-guide_horizon_en.pdf" TargetMode="Externa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image" Target="../media/image168.jpg"/><Relationship Id="rId1" Type="http://schemas.openxmlformats.org/officeDocument/2006/relationships/slideLayout" Target="../slideLayouts/slideLayout50.xml"/><Relationship Id="rId5" Type="http://schemas.openxmlformats.org/officeDocument/2006/relationships/hyperlink" Target="https://www.coalition-s.org/the-rrs-and-publisher-equivocation-an-open-letter-to-researchers/" TargetMode="External"/><Relationship Id="rId4" Type="http://schemas.openxmlformats.org/officeDocument/2006/relationships/image" Target="../media/image170.png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61.xml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1.png"/><Relationship Id="rId3" Type="http://schemas.openxmlformats.org/officeDocument/2006/relationships/image" Target="../media/image121.jpeg"/><Relationship Id="rId7" Type="http://schemas.openxmlformats.org/officeDocument/2006/relationships/image" Target="../media/image141.png"/><Relationship Id="rId2" Type="http://schemas.openxmlformats.org/officeDocument/2006/relationships/slideLayout" Target="../slideLayouts/slideLayout61.xml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124.png"/><Relationship Id="rId5" Type="http://schemas.openxmlformats.org/officeDocument/2006/relationships/hyperlink" Target="https://ec.europa.eu/info/funding-tenders/opportunities/docs/2021-2027/common/agr-contr/general-mga_horizon-euratom_en.pdf" TargetMode="External"/><Relationship Id="rId4" Type="http://schemas.openxmlformats.org/officeDocument/2006/relationships/image" Target="../media/image122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1.png"/><Relationship Id="rId3" Type="http://schemas.openxmlformats.org/officeDocument/2006/relationships/image" Target="../media/image121.jpeg"/><Relationship Id="rId7" Type="http://schemas.openxmlformats.org/officeDocument/2006/relationships/image" Target="../media/image141.png"/><Relationship Id="rId2" Type="http://schemas.openxmlformats.org/officeDocument/2006/relationships/slideLayout" Target="../slideLayouts/slideLayout61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124.png"/><Relationship Id="rId5" Type="http://schemas.openxmlformats.org/officeDocument/2006/relationships/hyperlink" Target="https://ec.europa.eu/info/funding-tenders/opportunities/docs/2021-2027/common/agr-contr/general-mga_horizon-euratom_en.pdf" TargetMode="External"/><Relationship Id="rId10" Type="http://schemas.openxmlformats.org/officeDocument/2006/relationships/image" Target="../media/image173.png"/><Relationship Id="rId4" Type="http://schemas.openxmlformats.org/officeDocument/2006/relationships/image" Target="../media/image122.png"/><Relationship Id="rId9" Type="http://schemas.openxmlformats.org/officeDocument/2006/relationships/image" Target="../media/image172.pn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png"/><Relationship Id="rId3" Type="http://schemas.openxmlformats.org/officeDocument/2006/relationships/image" Target="../media/image121.jpeg"/><Relationship Id="rId7" Type="http://schemas.openxmlformats.org/officeDocument/2006/relationships/image" Target="../media/image175.png"/><Relationship Id="rId2" Type="http://schemas.openxmlformats.org/officeDocument/2006/relationships/slideLayout" Target="../slideLayouts/slideLayout61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174.png"/><Relationship Id="rId5" Type="http://schemas.openxmlformats.org/officeDocument/2006/relationships/hyperlink" Target="https://ec.europa.eu/info/funding-tenders/opportunities/docs/2021-2027/common/agr-contr/general-mga_horizon-euratom_en.pdf" TargetMode="External"/><Relationship Id="rId10" Type="http://schemas.openxmlformats.org/officeDocument/2006/relationships/image" Target="../media/image171.png"/><Relationship Id="rId4" Type="http://schemas.openxmlformats.org/officeDocument/2006/relationships/image" Target="../media/image122.png"/><Relationship Id="rId9" Type="http://schemas.openxmlformats.org/officeDocument/2006/relationships/image" Target="../media/image141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jpg"/><Relationship Id="rId1" Type="http://schemas.openxmlformats.org/officeDocument/2006/relationships/slideLayout" Target="../slideLayouts/slideLayout83.xml"/><Relationship Id="rId5" Type="http://schemas.openxmlformats.org/officeDocument/2006/relationships/image" Target="../media/image115.png"/><Relationship Id="rId4" Type="http://schemas.openxmlformats.org/officeDocument/2006/relationships/image" Target="../media/image178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image" Target="../media/image176.jpg"/><Relationship Id="rId1" Type="http://schemas.openxmlformats.org/officeDocument/2006/relationships/slideLayout" Target="../slideLayouts/slideLayout83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76.jpg"/><Relationship Id="rId1" Type="http://schemas.openxmlformats.org/officeDocument/2006/relationships/slideLayout" Target="../slideLayouts/slideLayout83.xml"/><Relationship Id="rId4" Type="http://schemas.openxmlformats.org/officeDocument/2006/relationships/image" Target="../media/image180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7" Type="http://schemas.openxmlformats.org/officeDocument/2006/relationships/hyperlink" Target="https://allea.org/portfolio-item/sustainable-and-fair-data-sharing-in-the-humanities/" TargetMode="External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128.xml"/><Relationship Id="rId6" Type="http://schemas.openxmlformats.org/officeDocument/2006/relationships/image" Target="../media/image184.png"/><Relationship Id="rId5" Type="http://schemas.openxmlformats.org/officeDocument/2006/relationships/image" Target="../media/image183.png"/><Relationship Id="rId4" Type="http://schemas.openxmlformats.org/officeDocument/2006/relationships/hyperlink" Target="https://www.nature.com/articles/sdata201618" TargetMode="External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3" Type="http://schemas.openxmlformats.org/officeDocument/2006/relationships/image" Target="../media/image186.png"/><Relationship Id="rId7" Type="http://schemas.openxmlformats.org/officeDocument/2006/relationships/hyperlink" Target="https://www.howtofair.dk/" TargetMode="External"/><Relationship Id="rId2" Type="http://schemas.openxmlformats.org/officeDocument/2006/relationships/image" Target="../media/image185.JP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88.png"/><Relationship Id="rId5" Type="http://schemas.openxmlformats.org/officeDocument/2006/relationships/hyperlink" Target="https://ccafs.cgiar.org/open-access-and-fair-principles" TargetMode="External"/><Relationship Id="rId4" Type="http://schemas.openxmlformats.org/officeDocument/2006/relationships/image" Target="../media/image187.png"/><Relationship Id="rId9" Type="http://schemas.openxmlformats.org/officeDocument/2006/relationships/hyperlink" Target="https://doi.org/10.1162/dint_r_00024" TargetMode="Externa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jpg"/><Relationship Id="rId1" Type="http://schemas.openxmlformats.org/officeDocument/2006/relationships/slideLayout" Target="../slideLayouts/slideLayout6.xml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hyperlink" Target="https://figshare.com/articles/_/5481187" TargetMode="External"/><Relationship Id="rId3" Type="http://schemas.openxmlformats.org/officeDocument/2006/relationships/image" Target="../media/image192.png"/><Relationship Id="rId7" Type="http://schemas.openxmlformats.org/officeDocument/2006/relationships/image" Target="../media/image195.png"/><Relationship Id="rId2" Type="http://schemas.openxmlformats.org/officeDocument/2006/relationships/image" Target="../media/image191.jpg"/><Relationship Id="rId1" Type="http://schemas.openxmlformats.org/officeDocument/2006/relationships/slideLayout" Target="../slideLayouts/slideLayout143.xml"/><Relationship Id="rId6" Type="http://schemas.openxmlformats.org/officeDocument/2006/relationships/image" Target="../media/image194.png"/><Relationship Id="rId5" Type="http://schemas.openxmlformats.org/officeDocument/2006/relationships/image" Target="../media/image193.png"/><Relationship Id="rId4" Type="http://schemas.openxmlformats.org/officeDocument/2006/relationships/hyperlink" Target="https://ec.europa.eu/info/sites/info/files/turning_fair_into_reality_1.pdf" TargetMode="Externa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83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83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61.xml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9.png"/><Relationship Id="rId3" Type="http://schemas.openxmlformats.org/officeDocument/2006/relationships/image" Target="../media/image129.png"/><Relationship Id="rId7" Type="http://schemas.openxmlformats.org/officeDocument/2006/relationships/image" Target="../media/image198.png"/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197.png"/><Relationship Id="rId5" Type="http://schemas.openxmlformats.org/officeDocument/2006/relationships/hyperlink" Target="https://ec.europa.eu/info/funding-tenders/opportunities/docs/2021-2027/horizon/temp-form/af/af_he-ria-ia_en.pdf" TargetMode="External"/><Relationship Id="rId4" Type="http://schemas.openxmlformats.org/officeDocument/2006/relationships/image" Target="../media/image128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83.xml"/><Relationship Id="rId5" Type="http://schemas.openxmlformats.org/officeDocument/2006/relationships/hyperlink" Target="https://ec.europa.eu/info/funding-tenders/opportunities/docs/2021-2027/horizon/guidance/programme-guide_horizon_en.pdf" TargetMode="External"/><Relationship Id="rId4" Type="http://schemas.openxmlformats.org/officeDocument/2006/relationships/image" Target="../media/image97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3.png"/><Relationship Id="rId3" Type="http://schemas.openxmlformats.org/officeDocument/2006/relationships/image" Target="../media/image129.png"/><Relationship Id="rId7" Type="http://schemas.openxmlformats.org/officeDocument/2006/relationships/image" Target="../media/image202.png"/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201.png"/><Relationship Id="rId5" Type="http://schemas.openxmlformats.org/officeDocument/2006/relationships/hyperlink" Target="https://ec.europa.eu/info/funding-tenders/opportunities/docs/2021-2027/horizon/temp-form/af/af_he-ria-ia_en.pdf" TargetMode="External"/><Relationship Id="rId4" Type="http://schemas.openxmlformats.org/officeDocument/2006/relationships/image" Target="../media/image128.png"/><Relationship Id="rId9" Type="http://schemas.openxmlformats.org/officeDocument/2006/relationships/image" Target="../media/image204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83.xml"/><Relationship Id="rId5" Type="http://schemas.openxmlformats.org/officeDocument/2006/relationships/hyperlink" Target="https://ec.europa.eu/info/funding-tenders/opportunities/docs/2021-2027/horizon/temp-form/af/af_he-ria-ia_en.pdf" TargetMode="External"/><Relationship Id="rId4" Type="http://schemas.openxmlformats.org/officeDocument/2006/relationships/image" Target="../media/image128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9.png"/><Relationship Id="rId3" Type="http://schemas.openxmlformats.org/officeDocument/2006/relationships/image" Target="../media/image97.png"/><Relationship Id="rId7" Type="http://schemas.openxmlformats.org/officeDocument/2006/relationships/image" Target="../media/image208.png"/><Relationship Id="rId2" Type="http://schemas.openxmlformats.org/officeDocument/2006/relationships/image" Target="../media/image205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207.png"/><Relationship Id="rId5" Type="http://schemas.openxmlformats.org/officeDocument/2006/relationships/image" Target="../media/image206.png"/><Relationship Id="rId4" Type="http://schemas.openxmlformats.org/officeDocument/2006/relationships/hyperlink" Target="https://ec.europa.eu/info/funding-tenders/opportunities/docs/2021-2027/horizon/guidance/programme-guide_horizon_en.pdf" TargetMode="Externa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1.xml"/><Relationship Id="rId4" Type="http://schemas.openxmlformats.org/officeDocument/2006/relationships/hyperlink" Target="https://doi.org/10.5281/zenodo.1195647" TargetMode="Externa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pn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1.xml"/><Relationship Id="rId4" Type="http://schemas.openxmlformats.org/officeDocument/2006/relationships/hyperlink" Target="https://the-turing-way.netlify.app/welcome" TargetMode="External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3.png"/><Relationship Id="rId3" Type="http://schemas.openxmlformats.org/officeDocument/2006/relationships/image" Target="../media/image97.png"/><Relationship Id="rId7" Type="http://schemas.openxmlformats.org/officeDocument/2006/relationships/hyperlink" Target="https://www.orion-openscience.eu/public/2021-07/ORION_inspiring_stories_booklet_2021_0.pdf" TargetMode="External"/><Relationship Id="rId2" Type="http://schemas.openxmlformats.org/officeDocument/2006/relationships/image" Target="../media/image205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212.png"/><Relationship Id="rId11" Type="http://schemas.openxmlformats.org/officeDocument/2006/relationships/hyperlink" Target="https://www.orion-openscience.eu/public/2018-05/D3.1%20Menu%20of%20Creation%20Tools.pdf" TargetMode="External"/><Relationship Id="rId5" Type="http://schemas.openxmlformats.org/officeDocument/2006/relationships/image" Target="../media/image211.png"/><Relationship Id="rId10" Type="http://schemas.openxmlformats.org/officeDocument/2006/relationships/image" Target="../media/image215.png"/><Relationship Id="rId4" Type="http://schemas.openxmlformats.org/officeDocument/2006/relationships/hyperlink" Target="https://ec.europa.eu/info/funding-tenders/opportunities/docs/2021-2027/horizon/guidance/programme-guide_horizon_en.pdf" TargetMode="External"/><Relationship Id="rId9" Type="http://schemas.openxmlformats.org/officeDocument/2006/relationships/image" Target="../media/image214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7.png"/><Relationship Id="rId3" Type="http://schemas.openxmlformats.org/officeDocument/2006/relationships/image" Target="../media/image129.png"/><Relationship Id="rId7" Type="http://schemas.openxmlformats.org/officeDocument/2006/relationships/image" Target="../media/image216.png"/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203.png"/><Relationship Id="rId5" Type="http://schemas.openxmlformats.org/officeDocument/2006/relationships/hyperlink" Target="https://ec.europa.eu/info/funding-tenders/opportunities/docs/2021-2027/horizon/temp-form/af/af_he-ria-ia_en.pdf" TargetMode="External"/><Relationship Id="rId4" Type="http://schemas.openxmlformats.org/officeDocument/2006/relationships/image" Target="../media/image128.png"/><Relationship Id="rId9" Type="http://schemas.openxmlformats.org/officeDocument/2006/relationships/image" Target="../media/image204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83.xml"/><Relationship Id="rId5" Type="http://schemas.openxmlformats.org/officeDocument/2006/relationships/hyperlink" Target="https://ec.europa.eu/info/funding-tenders/opportunities/docs/2021-2027/horizon/temp-form/af/af_he-ria-ia_en.pdf" TargetMode="External"/><Relationship Id="rId4" Type="http://schemas.openxmlformats.org/officeDocument/2006/relationships/image" Target="../media/image128.pn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png"/><Relationship Id="rId3" Type="http://schemas.openxmlformats.org/officeDocument/2006/relationships/image" Target="../media/image97.png"/><Relationship Id="rId7" Type="http://schemas.openxmlformats.org/officeDocument/2006/relationships/image" Target="../media/image220.png"/><Relationship Id="rId2" Type="http://schemas.openxmlformats.org/officeDocument/2006/relationships/image" Target="../media/image205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219.png"/><Relationship Id="rId5" Type="http://schemas.openxmlformats.org/officeDocument/2006/relationships/image" Target="../media/image218.png"/><Relationship Id="rId4" Type="http://schemas.openxmlformats.org/officeDocument/2006/relationships/hyperlink" Target="https://ec.europa.eu/info/funding-tenders/opportunities/docs/2021-2027/horizon/guidance/programme-guide_horizon_en.pdf" TargetMode="Externa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24.png"/><Relationship Id="rId5" Type="http://schemas.openxmlformats.org/officeDocument/2006/relationships/image" Target="../media/image223.png"/><Relationship Id="rId4" Type="http://schemas.openxmlformats.org/officeDocument/2006/relationships/hyperlink" Target="https://ec.europa.eu/info/funding-tenders/opportunities/docs/2021-2027/horizon/temp-form/report/data-management-plan-template_he_en.docx" TargetMode="External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6.png"/><Relationship Id="rId3" Type="http://schemas.openxmlformats.org/officeDocument/2006/relationships/image" Target="../media/image129.png"/><Relationship Id="rId7" Type="http://schemas.openxmlformats.org/officeDocument/2006/relationships/image" Target="../media/image225.png"/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203.png"/><Relationship Id="rId5" Type="http://schemas.openxmlformats.org/officeDocument/2006/relationships/hyperlink" Target="https://ec.europa.eu/info/funding-tenders/opportunities/docs/2021-2027/horizon/temp-form/af/af_he-ria-ia_en.pdf" TargetMode="External"/><Relationship Id="rId4" Type="http://schemas.openxmlformats.org/officeDocument/2006/relationships/image" Target="../media/image128.png"/><Relationship Id="rId9" Type="http://schemas.openxmlformats.org/officeDocument/2006/relationships/image" Target="../media/image227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9.png"/><Relationship Id="rId3" Type="http://schemas.openxmlformats.org/officeDocument/2006/relationships/image" Target="../media/image129.png"/><Relationship Id="rId7" Type="http://schemas.openxmlformats.org/officeDocument/2006/relationships/image" Target="../media/image203.png"/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228.png"/><Relationship Id="rId5" Type="http://schemas.openxmlformats.org/officeDocument/2006/relationships/hyperlink" Target="https://ec.europa.eu/info/funding-tenders/opportunities/docs/2021-2027/horizon/temp-form/af/af_he-ria-ia_en.pdf" TargetMode="External"/><Relationship Id="rId4" Type="http://schemas.openxmlformats.org/officeDocument/2006/relationships/image" Target="../media/image128.png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olo 2">
            <a:extLst>
              <a:ext uri="{FF2B5EF4-FFF2-40B4-BE49-F238E27FC236}">
                <a16:creationId xmlns:a16="http://schemas.microsoft.com/office/drawing/2014/main" id="{6454A852-29D6-4957-B9F0-A5B9C81F5298}"/>
              </a:ext>
            </a:extLst>
          </p:cNvPr>
          <p:cNvSpPr txBox="1">
            <a:spLocks/>
          </p:cNvSpPr>
          <p:nvPr/>
        </p:nvSpPr>
        <p:spPr>
          <a:xfrm>
            <a:off x="3836504" y="3829873"/>
            <a:ext cx="5021893" cy="2387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algn="ctr"/>
            <a:r>
              <a:rPr lang="it-IT" altLang="it-IT" dirty="0">
                <a:solidFill>
                  <a:schemeClr val="bg1"/>
                </a:solidFill>
              </a:rPr>
              <a:t>LAVORARE SULL’OPEN SCIENCE ALLA LUCE DI HORIZON EUROPE</a:t>
            </a:r>
            <a:endParaRPr lang="it-IT" dirty="0">
              <a:solidFill>
                <a:schemeClr val="bg1"/>
              </a:solidFill>
            </a:endParaRPr>
          </a:p>
        </p:txBody>
      </p:sp>
      <p:grpSp>
        <p:nvGrpSpPr>
          <p:cNvPr id="31" name="Gruppo 30">
            <a:extLst>
              <a:ext uri="{FF2B5EF4-FFF2-40B4-BE49-F238E27FC236}">
                <a16:creationId xmlns:a16="http://schemas.microsoft.com/office/drawing/2014/main" id="{877C7EF5-5376-44AF-8F36-0B8240FAC1D1}"/>
              </a:ext>
            </a:extLst>
          </p:cNvPr>
          <p:cNvGrpSpPr/>
          <p:nvPr/>
        </p:nvGrpSpPr>
        <p:grpSpPr>
          <a:xfrm>
            <a:off x="-111214" y="258096"/>
            <a:ext cx="2024308" cy="1145306"/>
            <a:chOff x="5816212" y="5454849"/>
            <a:chExt cx="2644182" cy="1170502"/>
          </a:xfrm>
          <a:noFill/>
        </p:grpSpPr>
        <p:grpSp>
          <p:nvGrpSpPr>
            <p:cNvPr id="32" name="Gruppo 31">
              <a:extLst>
                <a:ext uri="{FF2B5EF4-FFF2-40B4-BE49-F238E27FC236}">
                  <a16:creationId xmlns:a16="http://schemas.microsoft.com/office/drawing/2014/main" id="{ABAC3DAC-7AA1-4EBD-9253-CB65D1E1C552}"/>
                </a:ext>
              </a:extLst>
            </p:cNvPr>
            <p:cNvGrpSpPr/>
            <p:nvPr/>
          </p:nvGrpSpPr>
          <p:grpSpPr>
            <a:xfrm>
              <a:off x="5816212" y="5454849"/>
              <a:ext cx="2644182" cy="1170502"/>
              <a:chOff x="5816212" y="5454849"/>
              <a:chExt cx="2644182" cy="1170502"/>
            </a:xfrm>
            <a:grpFill/>
          </p:grpSpPr>
          <p:sp>
            <p:nvSpPr>
              <p:cNvPr id="34" name="Rettangolo 33">
                <a:extLst>
                  <a:ext uri="{FF2B5EF4-FFF2-40B4-BE49-F238E27FC236}">
                    <a16:creationId xmlns:a16="http://schemas.microsoft.com/office/drawing/2014/main" id="{CEBE40CF-83CE-4F6F-9850-E4220F40C639}"/>
                  </a:ext>
                </a:extLst>
              </p:cNvPr>
              <p:cNvSpPr/>
              <p:nvPr/>
            </p:nvSpPr>
            <p:spPr>
              <a:xfrm>
                <a:off x="5816212" y="5454849"/>
                <a:ext cx="2644182" cy="106815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+mn-cs"/>
                  </a:rPr>
                  <a:t>Elena Giglia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+mn-cs"/>
                  </a:rPr>
                  <a:t>Università di Torino</a:t>
                </a:r>
                <a:b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+mn-cs"/>
                  </a:rPr>
                </a:b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+mn-cs"/>
                  </a:rPr>
                  <a:t>elena.giglia@unito.it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35" name="Immagine 34">
                <a:extLst>
                  <a:ext uri="{FF2B5EF4-FFF2-40B4-BE49-F238E27FC236}">
                    <a16:creationId xmlns:a16="http://schemas.microsoft.com/office/drawing/2014/main" id="{70F90F24-1F6F-4BF8-B658-32E4969449BA}"/>
                  </a:ext>
                </a:extLst>
              </p:cNvPr>
              <p:cNvPicPr/>
              <p:nvPr/>
            </p:nvPicPr>
            <p:blipFill rotWithShape="1">
              <a:blip r:embed="rId3"/>
              <a:srcRect l="5603" t="9131" r="88016" b="81461"/>
              <a:stretch/>
            </p:blipFill>
            <p:spPr bwMode="auto">
              <a:xfrm>
                <a:off x="6513097" y="6363741"/>
                <a:ext cx="390524" cy="261610"/>
              </a:xfrm>
              <a:prstGeom prst="rect">
                <a:avLst/>
              </a:prstGeom>
              <a:grpFill/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</p:grpSp>
        <p:sp>
          <p:nvSpPr>
            <p:cNvPr id="33" name="CasellaDiTesto 32">
              <a:extLst>
                <a:ext uri="{FF2B5EF4-FFF2-40B4-BE49-F238E27FC236}">
                  <a16:creationId xmlns:a16="http://schemas.microsoft.com/office/drawing/2014/main" id="{FC5D1B62-F535-49A8-A413-5BDE819D1E6D}"/>
                </a:ext>
              </a:extLst>
            </p:cNvPr>
            <p:cNvSpPr txBox="1"/>
            <p:nvPr/>
          </p:nvSpPr>
          <p:spPr>
            <a:xfrm>
              <a:off x="6815536" y="6346262"/>
              <a:ext cx="871468" cy="267365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1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+mn-cs"/>
                </a:rPr>
                <a:t>@</a:t>
              </a:r>
              <a:r>
                <a:rPr kumimoji="0" lang="it-IT" sz="11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+mn-cs"/>
                </a:rPr>
                <a:t>egiglia</a:t>
              </a:r>
              <a:endParaRPr kumimoji="0" lang="it-IT" sz="11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37" name="Rettangolo 36">
            <a:extLst>
              <a:ext uri="{FF2B5EF4-FFF2-40B4-BE49-F238E27FC236}">
                <a16:creationId xmlns:a16="http://schemas.microsoft.com/office/drawing/2014/main" id="{FC5BD7F9-76DA-4B9F-AD1C-C92D0F7169E4}"/>
              </a:ext>
            </a:extLst>
          </p:cNvPr>
          <p:cNvSpPr/>
          <p:nvPr/>
        </p:nvSpPr>
        <p:spPr>
          <a:xfrm>
            <a:off x="6405451" y="2765018"/>
            <a:ext cx="2452946" cy="5262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>
                <a:solidFill>
                  <a:schemeClr val="bg1"/>
                </a:solidFill>
                <a:latin typeface="Calibri Light" panose="020F0302020204030204"/>
              </a:rPr>
              <a:t>Trieste, 2 maggio 2022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11" name="Picture 2" descr="Creative Commons License">
            <a:extLst>
              <a:ext uri="{FF2B5EF4-FFF2-40B4-BE49-F238E27FC236}">
                <a16:creationId xmlns:a16="http://schemas.microsoft.com/office/drawing/2014/main" id="{D3FD79FA-9B1A-46B9-A32F-B84075F83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4" y="6386373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tangolo 11">
            <a:extLst>
              <a:ext uri="{FF2B5EF4-FFF2-40B4-BE49-F238E27FC236}">
                <a16:creationId xmlns:a16="http://schemas.microsoft.com/office/drawing/2014/main" id="{9EC34CF1-4C08-410C-BDA4-78AFFB7EC74F}"/>
              </a:ext>
            </a:extLst>
          </p:cNvPr>
          <p:cNvSpPr/>
          <p:nvPr/>
        </p:nvSpPr>
        <p:spPr>
          <a:xfrm>
            <a:off x="987424" y="6438538"/>
            <a:ext cx="75285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defRPr/>
            </a:pP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  <a:sym typeface="Arial"/>
              </a:rPr>
              <a:t>This work is licensed under a</a:t>
            </a: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464646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  <a:sym typeface="Arial"/>
              </a:rPr>
              <a:t> </a:t>
            </a: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Creative Commons Attribution 4.0 International License</a:t>
            </a: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464646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  <a:sym typeface="Arial"/>
              </a:rPr>
              <a:t>.. </a:t>
            </a:r>
            <a:r>
              <a:rPr lang="it-IT" sz="1000" dirty="0" err="1">
                <a:solidFill>
                  <a:prstClr val="white"/>
                </a:solidFill>
              </a:rPr>
              <a:t>Photos</a:t>
            </a:r>
            <a:r>
              <a:rPr lang="it-IT" sz="1000" dirty="0">
                <a:solidFill>
                  <a:prstClr val="white"/>
                </a:solidFill>
              </a:rPr>
              <a:t> are mine. </a:t>
            </a:r>
            <a:r>
              <a:rPr lang="it-IT" sz="1000" dirty="0" err="1">
                <a:solidFill>
                  <a:prstClr val="white"/>
                </a:solidFill>
              </a:rPr>
              <a:t>Feel</a:t>
            </a:r>
            <a:r>
              <a:rPr lang="it-IT" sz="1000" dirty="0">
                <a:solidFill>
                  <a:prstClr val="white"/>
                </a:solidFill>
              </a:rPr>
              <a:t> free to </a:t>
            </a:r>
            <a:r>
              <a:rPr lang="it-IT" sz="1000" dirty="0" err="1">
                <a:solidFill>
                  <a:prstClr val="white"/>
                </a:solidFill>
              </a:rPr>
              <a:t>reuse</a:t>
            </a:r>
            <a:r>
              <a:rPr lang="it-IT" sz="1000" dirty="0">
                <a:solidFill>
                  <a:prstClr val="white"/>
                </a:solidFill>
              </a:rPr>
              <a:t> from </a:t>
            </a:r>
            <a:r>
              <a:rPr lang="it-IT" sz="1000" dirty="0" err="1">
                <a:solidFill>
                  <a:prstClr val="white"/>
                </a:solidFill>
              </a:rPr>
              <a:t>Flickr</a:t>
            </a:r>
            <a:r>
              <a:rPr lang="it-IT" sz="1000" dirty="0">
                <a:solidFill>
                  <a:prstClr val="white"/>
                </a:solidFill>
              </a:rPr>
              <a:t>/eg65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it-IT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4557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olo 3"/>
          <p:cNvSpPr>
            <a:spLocks noGrp="1"/>
          </p:cNvSpPr>
          <p:nvPr>
            <p:ph type="title"/>
          </p:nvPr>
        </p:nvSpPr>
        <p:spPr>
          <a:xfrm>
            <a:off x="260829" y="146096"/>
            <a:ext cx="6435725" cy="841375"/>
          </a:xfrm>
          <a:solidFill>
            <a:schemeClr val="bg1">
              <a:alpha val="58823"/>
            </a:schemeClr>
          </a:solidFill>
        </p:spPr>
        <p:txBody>
          <a:bodyPr/>
          <a:lstStyle/>
          <a:p>
            <a:r>
              <a:rPr lang="it-IT" altLang="it-IT" dirty="0"/>
              <a:t>La strada davanti a noi</a:t>
            </a:r>
          </a:p>
        </p:txBody>
      </p:sp>
      <p:sp>
        <p:nvSpPr>
          <p:cNvPr id="5" name="CasellaDiTesto 4"/>
          <p:cNvSpPr txBox="1">
            <a:spLocks noChangeArrowheads="1"/>
          </p:cNvSpPr>
          <p:nvPr/>
        </p:nvSpPr>
        <p:spPr bwMode="auto">
          <a:xfrm>
            <a:off x="260829" y="3980758"/>
            <a:ext cx="5722528" cy="701675"/>
          </a:xfrm>
          <a:prstGeom prst="rect">
            <a:avLst/>
          </a:prstGeom>
          <a:solidFill>
            <a:schemeClr val="bg1">
              <a:alpha val="58823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it-IT" altLang="it-IT" sz="2800" dirty="0">
                <a:solidFill>
                  <a:prstClr val="black"/>
                </a:solidFill>
                <a:latin typeface="Calibri Light" panose="020F0302020204030204" pitchFamily="34" charset="0"/>
              </a:rPr>
              <a:t>Come parlare di </a:t>
            </a:r>
            <a:r>
              <a:rPr kumimoji="0" lang="it-IT" altLang="it-IT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Open Science, oggi?</a:t>
            </a:r>
          </a:p>
        </p:txBody>
      </p:sp>
      <p:sp>
        <p:nvSpPr>
          <p:cNvPr id="14" name="CasellaDiTesto 13"/>
          <p:cNvSpPr txBox="1"/>
          <p:nvPr/>
        </p:nvSpPr>
        <p:spPr>
          <a:xfrm>
            <a:off x="735249" y="4944531"/>
            <a:ext cx="4920572" cy="701675"/>
          </a:xfrm>
          <a:prstGeom prst="rect">
            <a:avLst/>
          </a:prstGeom>
          <a:solidFill>
            <a:schemeClr val="bg1">
              <a:alpha val="59000"/>
            </a:schemeClr>
          </a:solidFill>
        </p:spPr>
        <p:txBody>
          <a:bodyPr anchor="ctr">
            <a:normAutofit fontScale="92500"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Le politiche europee, EOSC e FAIR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FB70958-A6EE-4AA0-8805-B2FC92A2E2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1182" y="5908304"/>
            <a:ext cx="6867184" cy="703262"/>
          </a:xfrm>
          <a:prstGeom prst="rect">
            <a:avLst/>
          </a:prstGeom>
          <a:solidFill>
            <a:schemeClr val="bg1">
              <a:alpha val="58823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altLang="it-IT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Open Science in HEU: obblighi e raccomandazioni</a:t>
            </a:r>
          </a:p>
        </p:txBody>
      </p:sp>
    </p:spTree>
    <p:extLst>
      <p:ext uri="{BB962C8B-B14F-4D97-AF65-F5344CB8AC3E}">
        <p14:creationId xmlns:p14="http://schemas.microsoft.com/office/powerpoint/2010/main" val="2608354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8EF38C0-1B0E-43E6-B51D-97B06E252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63298"/>
            <a:ext cx="7886700" cy="847449"/>
          </a:xfrm>
          <a:solidFill>
            <a:srgbClr val="ECE3B8"/>
          </a:solidFill>
        </p:spPr>
        <p:txBody>
          <a:bodyPr/>
          <a:lstStyle/>
          <a:p>
            <a:r>
              <a:rPr lang="it-IT" dirty="0"/>
              <a:t>…se non ora, quando?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27A74EEE-F205-44B2-A27F-73287D7D6ADB}"/>
              </a:ext>
            </a:extLst>
          </p:cNvPr>
          <p:cNvSpPr/>
          <p:nvPr/>
        </p:nvSpPr>
        <p:spPr>
          <a:xfrm>
            <a:off x="447261" y="3309730"/>
            <a:ext cx="3409122" cy="103367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latin typeface="+mj-lt"/>
              </a:rPr>
              <a:t>GLI OBBLIGHI DI HORIZON EUROPE SONO UN’OCCASIONE UNICA - NON SPRECHIAMOLA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F6E6257B-8D53-4DC5-876C-6FDD13A39C7E}"/>
              </a:ext>
            </a:extLst>
          </p:cNvPr>
          <p:cNvSpPr/>
          <p:nvPr/>
        </p:nvSpPr>
        <p:spPr>
          <a:xfrm>
            <a:off x="1046922" y="5169038"/>
            <a:ext cx="3525078" cy="8474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latin typeface="+mj-lt"/>
              </a:rPr>
              <a:t>IL PNRR SI </a:t>
            </a:r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È UN PO’ MESSO DI TRAVERSO (UNA PIOGGIA DI SOLDI)</a:t>
            </a:r>
            <a:endParaRPr lang="it-IT" dirty="0">
              <a:latin typeface="+mj-lt"/>
            </a:endParaRP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1F83EB07-1B7F-4D1E-935C-4B29B6EF3EAF}"/>
              </a:ext>
            </a:extLst>
          </p:cNvPr>
          <p:cNvSpPr/>
          <p:nvPr/>
        </p:nvSpPr>
        <p:spPr>
          <a:xfrm>
            <a:off x="5519531" y="2097847"/>
            <a:ext cx="3409122" cy="103367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latin typeface="+mj-lt"/>
              </a:rPr>
              <a:t>MA SERVE FAR CAPIRE L’IMPORTANZA DELLA OPEN SCIENCE AL DI L</a:t>
            </a:r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À DELLA CONTINGENZA-FONDI</a:t>
            </a:r>
            <a:endParaRPr lang="it-IT" dirty="0">
              <a:latin typeface="+mj-lt"/>
            </a:endParaRP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7A669A8A-18F6-446E-AA9B-476395F1A340}"/>
              </a:ext>
            </a:extLst>
          </p:cNvPr>
          <p:cNvSpPr/>
          <p:nvPr/>
        </p:nvSpPr>
        <p:spPr>
          <a:xfrm>
            <a:off x="5632175" y="4735030"/>
            <a:ext cx="3409122" cy="103367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latin typeface="+mj-lt"/>
              </a:rPr>
              <a:t>PURTROPPO SI PARTE DA UNA SITUAZIONE DI NON-CONOSCENZA E PREGIUDIZIO</a:t>
            </a:r>
          </a:p>
        </p:txBody>
      </p:sp>
    </p:spTree>
    <p:extLst>
      <p:ext uri="{BB962C8B-B14F-4D97-AF65-F5344CB8AC3E}">
        <p14:creationId xmlns:p14="http://schemas.microsoft.com/office/powerpoint/2010/main" val="229917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1">
            <a:extLst>
              <a:ext uri="{FF2B5EF4-FFF2-40B4-BE49-F238E27FC236}">
                <a16:creationId xmlns:a16="http://schemas.microsoft.com/office/drawing/2014/main" id="{0F5046DF-EE5D-4E9E-98EC-98234733A9EC}"/>
              </a:ext>
            </a:extLst>
          </p:cNvPr>
          <p:cNvSpPr txBox="1">
            <a:spLocks/>
          </p:cNvSpPr>
          <p:nvPr/>
        </p:nvSpPr>
        <p:spPr bwMode="auto">
          <a:xfrm>
            <a:off x="561242" y="-94003"/>
            <a:ext cx="8240926" cy="1325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it-IT" sz="5400" dirty="0">
                <a:solidFill>
                  <a:prstClr val="white"/>
                </a:solidFill>
                <a:latin typeface="Calibri Light" panose="020F0302020204030204"/>
              </a:rPr>
              <a:t>1</a:t>
            </a:r>
            <a:r>
              <a:rPr kumimoji="0" lang="it-IT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. Capirsi</a:t>
            </a:r>
          </a:p>
        </p:txBody>
      </p:sp>
    </p:spTree>
    <p:extLst>
      <p:ext uri="{BB962C8B-B14F-4D97-AF65-F5344CB8AC3E}">
        <p14:creationId xmlns:p14="http://schemas.microsoft.com/office/powerpoint/2010/main" val="3537481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17C517E-DD4D-4ED7-B541-B502381F8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reminder</a:t>
            </a:r>
            <a:r>
              <a:rPr lang="it-IT" dirty="0">
                <a:solidFill>
                  <a:schemeClr val="bg1"/>
                </a:solidFill>
              </a:rPr>
              <a:t> #1]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DBE3ADCB-69C4-435C-89FB-FFCA7D9DEA11}"/>
              </a:ext>
            </a:extLst>
          </p:cNvPr>
          <p:cNvSpPr/>
          <p:nvPr/>
        </p:nvSpPr>
        <p:spPr>
          <a:xfrm>
            <a:off x="2484782" y="5178286"/>
            <a:ext cx="4174435" cy="15405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OPEN SCIENCE NON </a:t>
            </a:r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È UN OBIETTIVO IN SÉ.</a:t>
            </a:r>
          </a:p>
          <a:p>
            <a:pPr algn="ctr"/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È UN MEZZO PER RENDERE LA SCIENZA PIÙ SOLIDA, TRASPARENTE, RISPONDENTE AI BISOGNI DELLA SOCIETÀ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515577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6EA7E00-DE9E-4637-AEB1-EAD3A889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20" y="31543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…su cosa punterei #1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D04DAE5C-217D-4DB0-AD03-0D7B8394120E}"/>
              </a:ext>
            </a:extLst>
          </p:cNvPr>
          <p:cNvSpPr/>
          <p:nvPr/>
        </p:nvSpPr>
        <p:spPr>
          <a:xfrm>
            <a:off x="407503" y="2855638"/>
            <a:ext cx="2623930" cy="16091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rgbClr val="FF0000"/>
                </a:solidFill>
              </a:rPr>
              <a:t>SULLE LEZIONI DEL COVID</a:t>
            </a:r>
            <a:r>
              <a:rPr lang="it-IT" dirty="0"/>
              <a:t>: COSA CI SERVE ANCORA PER CAPIRE CHE BISOGNA CONDIVIDERE TUTTO IL PRIMA POSSIBILE?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3ECF99B-143B-4A0D-BF2C-D8A6978891A1}"/>
              </a:ext>
            </a:extLst>
          </p:cNvPr>
          <p:cNvSpPr/>
          <p:nvPr/>
        </p:nvSpPr>
        <p:spPr>
          <a:xfrm>
            <a:off x="5297559" y="2148924"/>
            <a:ext cx="2623930" cy="16091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IL COVID HA DIMOSTRATO CHE SERVONO DATI E NON SOLO TESTI E CHE I TESTI SERVONO SUBITO (NON DOPO 3 ANNI)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8EBAE5E0-D09D-40F2-B496-7443D8C9FECD}"/>
              </a:ext>
            </a:extLst>
          </p:cNvPr>
          <p:cNvSpPr/>
          <p:nvPr/>
        </p:nvSpPr>
        <p:spPr>
          <a:xfrm>
            <a:off x="4114801" y="4823587"/>
            <a:ext cx="2623930" cy="16091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TROVATE ESEMPI NELLA PRIME SLIDE DEI CORSI SU </a:t>
            </a:r>
            <a:r>
              <a:rPr lang="it-IT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OA UNITO CORSI E FORMAZIONE</a:t>
            </a:r>
            <a:endParaRPr lang="it-IT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490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olo 3">
            <a:extLst>
              <a:ext uri="{FF2B5EF4-FFF2-40B4-BE49-F238E27FC236}">
                <a16:creationId xmlns:a16="http://schemas.microsoft.com/office/drawing/2014/main" id="{D417FE25-E152-4772-B334-A255A2786CFF}"/>
              </a:ext>
            </a:extLst>
          </p:cNvPr>
          <p:cNvSpPr txBox="1">
            <a:spLocks/>
          </p:cNvSpPr>
          <p:nvPr/>
        </p:nvSpPr>
        <p:spPr>
          <a:xfrm>
            <a:off x="332374" y="-66628"/>
            <a:ext cx="7886700" cy="13255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>
                <a:solidFill>
                  <a:prstClr val="white"/>
                </a:solidFill>
                <a:latin typeface="Calibri Light" panose="020F0302020204030204"/>
              </a:rPr>
              <a:t>Cosa ci ha insegnato il </a:t>
            </a:r>
            <a:r>
              <a:rPr kumimoji="0" lang="it-IT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COVID</a:t>
            </a: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30CDA78D-9184-4EA1-814F-A753A39D3012}"/>
              </a:ext>
            </a:extLst>
          </p:cNvPr>
          <p:cNvGrpSpPr/>
          <p:nvPr/>
        </p:nvGrpSpPr>
        <p:grpSpPr>
          <a:xfrm>
            <a:off x="455003" y="4610769"/>
            <a:ext cx="8272257" cy="2258054"/>
            <a:chOff x="455003" y="4610769"/>
            <a:chExt cx="8272257" cy="2258054"/>
          </a:xfrm>
        </p:grpSpPr>
        <p:grpSp>
          <p:nvGrpSpPr>
            <p:cNvPr id="34" name="Gruppo 33">
              <a:extLst>
                <a:ext uri="{FF2B5EF4-FFF2-40B4-BE49-F238E27FC236}">
                  <a16:creationId xmlns:a16="http://schemas.microsoft.com/office/drawing/2014/main" id="{9B6D06E4-6C75-49EA-B1C8-9E1D06FB1EE8}"/>
                </a:ext>
              </a:extLst>
            </p:cNvPr>
            <p:cNvGrpSpPr/>
            <p:nvPr/>
          </p:nvGrpSpPr>
          <p:grpSpPr>
            <a:xfrm>
              <a:off x="455003" y="4610769"/>
              <a:ext cx="8272257" cy="2258054"/>
              <a:chOff x="265456" y="4467831"/>
              <a:chExt cx="8272257" cy="2258054"/>
            </a:xfrm>
          </p:grpSpPr>
          <p:grpSp>
            <p:nvGrpSpPr>
              <p:cNvPr id="36" name="Gruppo 35">
                <a:extLst>
                  <a:ext uri="{FF2B5EF4-FFF2-40B4-BE49-F238E27FC236}">
                    <a16:creationId xmlns:a16="http://schemas.microsoft.com/office/drawing/2014/main" id="{234A7D91-2E24-49DD-BB42-DC61CDF8EC2A}"/>
                  </a:ext>
                </a:extLst>
              </p:cNvPr>
              <p:cNvGrpSpPr/>
              <p:nvPr/>
            </p:nvGrpSpPr>
            <p:grpSpPr>
              <a:xfrm>
                <a:off x="265456" y="4467831"/>
                <a:ext cx="7026811" cy="2258054"/>
                <a:chOff x="265456" y="4467831"/>
                <a:chExt cx="7026811" cy="2258054"/>
              </a:xfrm>
            </p:grpSpPr>
            <p:pic>
              <p:nvPicPr>
                <p:cNvPr id="38" name="Immagine 37">
                  <a:extLst>
                    <a:ext uri="{FF2B5EF4-FFF2-40B4-BE49-F238E27FC236}">
                      <a16:creationId xmlns:a16="http://schemas.microsoft.com/office/drawing/2014/main" id="{0A6C866F-0CB9-4046-96AE-8EC8182044E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65456" y="4467831"/>
                  <a:ext cx="4280711" cy="2258054"/>
                </a:xfrm>
                <a:prstGeom prst="rect">
                  <a:avLst/>
                </a:prstGeom>
              </p:spPr>
            </p:pic>
            <p:sp>
              <p:nvSpPr>
                <p:cNvPr id="39" name="Rettangolo 38">
                  <a:extLst>
                    <a:ext uri="{FF2B5EF4-FFF2-40B4-BE49-F238E27FC236}">
                      <a16:creationId xmlns:a16="http://schemas.microsoft.com/office/drawing/2014/main" id="{9244957D-5BA0-4B87-B400-F21318AA46CC}"/>
                    </a:ext>
                  </a:extLst>
                </p:cNvPr>
                <p:cNvSpPr/>
                <p:nvPr/>
              </p:nvSpPr>
              <p:spPr>
                <a:xfrm>
                  <a:off x="2720267" y="6343509"/>
                  <a:ext cx="4572000" cy="249684"/>
                </a:xfrm>
                <a:prstGeom prst="rect">
                  <a:avLst/>
                </a:prstGeom>
              </p:spPr>
              <p:txBody>
                <a:bodyPr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80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  <a:hlinkClick r:id="rId4"/>
                    </a:rPr>
                    <a:t>Feb. 4 2022</a:t>
                  </a: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 </a:t>
                  </a:r>
                </a:p>
              </p:txBody>
            </p:sp>
          </p:grpSp>
          <p:sp>
            <p:nvSpPr>
              <p:cNvPr id="37" name="Rettangolo 36">
                <a:extLst>
                  <a:ext uri="{FF2B5EF4-FFF2-40B4-BE49-F238E27FC236}">
                    <a16:creationId xmlns:a16="http://schemas.microsoft.com/office/drawing/2014/main" id="{D4BB73A3-D2BE-4AF0-BF61-C96BD9AAF498}"/>
                  </a:ext>
                </a:extLst>
              </p:cNvPr>
              <p:cNvSpPr/>
              <p:nvPr/>
            </p:nvSpPr>
            <p:spPr>
              <a:xfrm>
                <a:off x="4502426" y="5229885"/>
                <a:ext cx="4035287" cy="1260215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/>
                    <a:ea typeface="+mn-ea"/>
                    <a:cs typeface="+mn-cs"/>
                  </a:rPr>
                  <a:t>LA PANDEMIA CI RICORDA CHE LO SCOPO DELLA RICERCA </a:t>
                </a: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cs typeface="Calibri Light" panose="020F0302020204030204" pitchFamily="34" charset="0"/>
                  </a:rPr>
                  <a:t>È FARE AVANZARE LA CONOSCENZA, NON SONO I NUMERI O IL NOSTRO EGO</a:t>
                </a:r>
                <a:endPara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endParaRPr>
              </a:p>
            </p:txBody>
          </p:sp>
        </p:grpSp>
        <p:cxnSp>
          <p:nvCxnSpPr>
            <p:cNvPr id="4" name="Connettore diritto 3">
              <a:extLst>
                <a:ext uri="{FF2B5EF4-FFF2-40B4-BE49-F238E27FC236}">
                  <a16:creationId xmlns:a16="http://schemas.microsoft.com/office/drawing/2014/main" id="{47EAD494-DC62-46D6-81E0-DA71710268B6}"/>
                </a:ext>
              </a:extLst>
            </p:cNvPr>
            <p:cNvCxnSpPr/>
            <p:nvPr/>
          </p:nvCxnSpPr>
          <p:spPr>
            <a:xfrm>
              <a:off x="2295939" y="5973417"/>
              <a:ext cx="1997765" cy="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Connettore diritto 39">
              <a:extLst>
                <a:ext uri="{FF2B5EF4-FFF2-40B4-BE49-F238E27FC236}">
                  <a16:creationId xmlns:a16="http://schemas.microsoft.com/office/drawing/2014/main" id="{A643C7A7-F57C-4C4A-B1FD-A33C4043C04D}"/>
                </a:ext>
              </a:extLst>
            </p:cNvPr>
            <p:cNvCxnSpPr>
              <a:cxnSpLocks/>
            </p:cNvCxnSpPr>
            <p:nvPr/>
          </p:nvCxnSpPr>
          <p:spPr>
            <a:xfrm>
              <a:off x="549966" y="6195391"/>
              <a:ext cx="4022034" cy="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Connettore diritto 40">
              <a:extLst>
                <a:ext uri="{FF2B5EF4-FFF2-40B4-BE49-F238E27FC236}">
                  <a16:creationId xmlns:a16="http://schemas.microsoft.com/office/drawing/2014/main" id="{6ADBD596-22A5-4D1A-8DEF-55BA3A17E2F2}"/>
                </a:ext>
              </a:extLst>
            </p:cNvPr>
            <p:cNvCxnSpPr>
              <a:cxnSpLocks/>
            </p:cNvCxnSpPr>
            <p:nvPr/>
          </p:nvCxnSpPr>
          <p:spPr>
            <a:xfrm>
              <a:off x="549966" y="6414052"/>
              <a:ext cx="3515138" cy="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97DB4D34-9290-49E3-A329-DE6E07219796}"/>
              </a:ext>
            </a:extLst>
          </p:cNvPr>
          <p:cNvGrpSpPr/>
          <p:nvPr/>
        </p:nvGrpSpPr>
        <p:grpSpPr>
          <a:xfrm>
            <a:off x="343138" y="1084576"/>
            <a:ext cx="8608934" cy="969959"/>
            <a:chOff x="343138" y="1084576"/>
            <a:chExt cx="8608934" cy="969959"/>
          </a:xfrm>
        </p:grpSpPr>
        <p:grpSp>
          <p:nvGrpSpPr>
            <p:cNvPr id="42" name="Gruppo 41">
              <a:extLst>
                <a:ext uri="{FF2B5EF4-FFF2-40B4-BE49-F238E27FC236}">
                  <a16:creationId xmlns:a16="http://schemas.microsoft.com/office/drawing/2014/main" id="{D8707C3E-FDF5-4A31-9CF2-219A7F02D4E4}"/>
                </a:ext>
              </a:extLst>
            </p:cNvPr>
            <p:cNvGrpSpPr/>
            <p:nvPr/>
          </p:nvGrpSpPr>
          <p:grpSpPr>
            <a:xfrm>
              <a:off x="1933650" y="1084576"/>
              <a:ext cx="7018422" cy="969959"/>
              <a:chOff x="1933650" y="1084576"/>
              <a:chExt cx="7018422" cy="969959"/>
            </a:xfrm>
          </p:grpSpPr>
          <p:grpSp>
            <p:nvGrpSpPr>
              <p:cNvPr id="43" name="Gruppo 42">
                <a:extLst>
                  <a:ext uri="{FF2B5EF4-FFF2-40B4-BE49-F238E27FC236}">
                    <a16:creationId xmlns:a16="http://schemas.microsoft.com/office/drawing/2014/main" id="{516434A6-B9AA-4A9F-874A-DD5E3A7A31D2}"/>
                  </a:ext>
                </a:extLst>
              </p:cNvPr>
              <p:cNvGrpSpPr/>
              <p:nvPr/>
            </p:nvGrpSpPr>
            <p:grpSpPr>
              <a:xfrm>
                <a:off x="1933650" y="1084576"/>
                <a:ext cx="7018422" cy="969959"/>
                <a:chOff x="1933650" y="1084576"/>
                <a:chExt cx="7018422" cy="969959"/>
              </a:xfrm>
            </p:grpSpPr>
            <p:grpSp>
              <p:nvGrpSpPr>
                <p:cNvPr id="45" name="Gruppo 44">
                  <a:extLst>
                    <a:ext uri="{FF2B5EF4-FFF2-40B4-BE49-F238E27FC236}">
                      <a16:creationId xmlns:a16="http://schemas.microsoft.com/office/drawing/2014/main" id="{3DFC7C08-0AE4-47E7-9515-E179A3188D79}"/>
                    </a:ext>
                  </a:extLst>
                </p:cNvPr>
                <p:cNvGrpSpPr/>
                <p:nvPr/>
              </p:nvGrpSpPr>
              <p:grpSpPr>
                <a:xfrm>
                  <a:off x="1933650" y="1084576"/>
                  <a:ext cx="7018422" cy="969959"/>
                  <a:chOff x="1933650" y="1084576"/>
                  <a:chExt cx="7018422" cy="969959"/>
                </a:xfrm>
              </p:grpSpPr>
              <p:pic>
                <p:nvPicPr>
                  <p:cNvPr id="47" name="Immagine 46">
                    <a:extLst>
                      <a:ext uri="{FF2B5EF4-FFF2-40B4-BE49-F238E27FC236}">
                        <a16:creationId xmlns:a16="http://schemas.microsoft.com/office/drawing/2014/main" id="{48F09360-8037-42D1-A4E5-354070EAA5B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5"/>
                  <a:srcRect r="1883" b="79269"/>
                  <a:stretch/>
                </p:blipFill>
                <p:spPr>
                  <a:xfrm>
                    <a:off x="4214864" y="1084576"/>
                    <a:ext cx="4737208" cy="969959"/>
                  </a:xfrm>
                  <a:prstGeom prst="rect">
                    <a:avLst/>
                  </a:prstGeom>
                </p:spPr>
              </p:pic>
              <p:pic>
                <p:nvPicPr>
                  <p:cNvPr id="48" name="Immagine 47">
                    <a:extLst>
                      <a:ext uri="{FF2B5EF4-FFF2-40B4-BE49-F238E27FC236}">
                        <a16:creationId xmlns:a16="http://schemas.microsoft.com/office/drawing/2014/main" id="{FF24D019-745B-4182-96F8-D66878DF6FB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6"/>
                  <a:stretch>
                    <a:fillRect/>
                  </a:stretch>
                </p:blipFill>
                <p:spPr>
                  <a:xfrm>
                    <a:off x="1933650" y="1084576"/>
                    <a:ext cx="2334635" cy="969959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46" name="Rettangolo 45">
                  <a:extLst>
                    <a:ext uri="{FF2B5EF4-FFF2-40B4-BE49-F238E27FC236}">
                      <a16:creationId xmlns:a16="http://schemas.microsoft.com/office/drawing/2014/main" id="{AA145AED-4DA2-4090-9D86-16D5A4BD95E9}"/>
                    </a:ext>
                  </a:extLst>
                </p:cNvPr>
                <p:cNvSpPr/>
                <p:nvPr/>
              </p:nvSpPr>
              <p:spPr>
                <a:xfrm>
                  <a:off x="2011468" y="1763159"/>
                  <a:ext cx="4572000" cy="276999"/>
                </a:xfrm>
                <a:prstGeom prst="rect">
                  <a:avLst/>
                </a:prstGeom>
              </p:spPr>
              <p:txBody>
                <a:bodyPr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200" b="0" i="0" u="sng" strike="noStrike" kern="1200" cap="none" spc="0" normalizeH="0" baseline="0" noProof="0" dirty="0">
                      <a:ln>
                        <a:noFill/>
                      </a:ln>
                      <a:solidFill>
                        <a:srgbClr val="0563C1"/>
                      </a:solidFill>
                      <a:effectLst/>
                      <a:uLnTx/>
                      <a:uFillTx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  <a:hlinkClick r:id="rId7"/>
                    </a:rPr>
                    <a:t>Nov. 29 2021</a:t>
                  </a:r>
                  <a:endPara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cxnSp>
            <p:nvCxnSpPr>
              <p:cNvPr id="44" name="Connettore diritto 43">
                <a:extLst>
                  <a:ext uri="{FF2B5EF4-FFF2-40B4-BE49-F238E27FC236}">
                    <a16:creationId xmlns:a16="http://schemas.microsoft.com/office/drawing/2014/main" id="{141CB91C-D2B7-4810-8703-599521A8C6EC}"/>
                  </a:ext>
                </a:extLst>
              </p:cNvPr>
              <p:cNvCxnSpPr/>
              <p:nvPr/>
            </p:nvCxnSpPr>
            <p:spPr>
              <a:xfrm>
                <a:off x="4263888" y="1405740"/>
                <a:ext cx="213691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8B5970DC-23BE-4643-AED3-D55E51E338DB}"/>
                </a:ext>
              </a:extLst>
            </p:cNvPr>
            <p:cNvSpPr/>
            <p:nvPr/>
          </p:nvSpPr>
          <p:spPr>
            <a:xfrm>
              <a:off x="343138" y="1132567"/>
              <a:ext cx="1566000" cy="87397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I DATI APERTI SALVANO VITE</a:t>
              </a:r>
            </a:p>
          </p:txBody>
        </p:sp>
      </p:grpSp>
      <p:grpSp>
        <p:nvGrpSpPr>
          <p:cNvPr id="49" name="Gruppo 48">
            <a:extLst>
              <a:ext uri="{FF2B5EF4-FFF2-40B4-BE49-F238E27FC236}">
                <a16:creationId xmlns:a16="http://schemas.microsoft.com/office/drawing/2014/main" id="{FD2E8853-FF1F-4684-A445-A6C200F9BB07}"/>
              </a:ext>
            </a:extLst>
          </p:cNvPr>
          <p:cNvGrpSpPr/>
          <p:nvPr/>
        </p:nvGrpSpPr>
        <p:grpSpPr>
          <a:xfrm>
            <a:off x="913810" y="2191860"/>
            <a:ext cx="8230190" cy="2799936"/>
            <a:chOff x="5405165" y="1874957"/>
            <a:chExt cx="8230190" cy="2799936"/>
          </a:xfrm>
        </p:grpSpPr>
        <p:grpSp>
          <p:nvGrpSpPr>
            <p:cNvPr id="50" name="Gruppo 49">
              <a:extLst>
                <a:ext uri="{FF2B5EF4-FFF2-40B4-BE49-F238E27FC236}">
                  <a16:creationId xmlns:a16="http://schemas.microsoft.com/office/drawing/2014/main" id="{68A0299F-F81E-4800-A01E-F592BA627D9A}"/>
                </a:ext>
              </a:extLst>
            </p:cNvPr>
            <p:cNvGrpSpPr/>
            <p:nvPr/>
          </p:nvGrpSpPr>
          <p:grpSpPr>
            <a:xfrm>
              <a:off x="5405165" y="1874957"/>
              <a:ext cx="8230190" cy="2799936"/>
              <a:chOff x="5405165" y="1874957"/>
              <a:chExt cx="8230190" cy="2799936"/>
            </a:xfrm>
          </p:grpSpPr>
          <p:grpSp>
            <p:nvGrpSpPr>
              <p:cNvPr id="52" name="Gruppo 51">
                <a:extLst>
                  <a:ext uri="{FF2B5EF4-FFF2-40B4-BE49-F238E27FC236}">
                    <a16:creationId xmlns:a16="http://schemas.microsoft.com/office/drawing/2014/main" id="{8BFE3C8D-752D-4ED1-B037-74C7D0C79370}"/>
                  </a:ext>
                </a:extLst>
              </p:cNvPr>
              <p:cNvGrpSpPr/>
              <p:nvPr/>
            </p:nvGrpSpPr>
            <p:grpSpPr>
              <a:xfrm>
                <a:off x="5405165" y="1874957"/>
                <a:ext cx="8230190" cy="2799936"/>
                <a:chOff x="5405165" y="1874957"/>
                <a:chExt cx="8230190" cy="2799936"/>
              </a:xfrm>
            </p:grpSpPr>
            <p:sp>
              <p:nvSpPr>
                <p:cNvPr id="54" name="Rettangolo 53">
                  <a:extLst>
                    <a:ext uri="{FF2B5EF4-FFF2-40B4-BE49-F238E27FC236}">
                      <a16:creationId xmlns:a16="http://schemas.microsoft.com/office/drawing/2014/main" id="{774F37D7-3213-47B9-887C-BF016D7B1680}"/>
                    </a:ext>
                  </a:extLst>
                </p:cNvPr>
                <p:cNvSpPr/>
                <p:nvPr/>
              </p:nvSpPr>
              <p:spPr>
                <a:xfrm>
                  <a:off x="10475254" y="3243658"/>
                  <a:ext cx="3160101" cy="1431235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CI SERVONO I DATI, NON SOLO I TESTI, E CI SERVONO SUBITO (NON FRA 3 ANNI)</a:t>
                  </a:r>
                  <a:endPara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endParaRPr>
                </a:p>
              </p:txBody>
            </p:sp>
            <p:pic>
              <p:nvPicPr>
                <p:cNvPr id="55" name="Immagine 54">
                  <a:extLst>
                    <a:ext uri="{FF2B5EF4-FFF2-40B4-BE49-F238E27FC236}">
                      <a16:creationId xmlns:a16="http://schemas.microsoft.com/office/drawing/2014/main" id="{B7C65E0B-8041-484A-B133-CC70290E7A4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405165" y="1874957"/>
                  <a:ext cx="3462259" cy="2315816"/>
                </a:xfrm>
                <a:prstGeom prst="rect">
                  <a:avLst/>
                </a:prstGeom>
              </p:spPr>
            </p:pic>
          </p:grpSp>
          <p:sp>
            <p:nvSpPr>
              <p:cNvPr id="53" name="Rettangolo con angoli arrotondati 52">
                <a:extLst>
                  <a:ext uri="{FF2B5EF4-FFF2-40B4-BE49-F238E27FC236}">
                    <a16:creationId xmlns:a16="http://schemas.microsoft.com/office/drawing/2014/main" id="{92679411-5B22-4BD5-A950-0E0CAAEE484E}"/>
                  </a:ext>
                </a:extLst>
              </p:cNvPr>
              <p:cNvSpPr/>
              <p:nvPr/>
            </p:nvSpPr>
            <p:spPr>
              <a:xfrm>
                <a:off x="5536096" y="2057400"/>
                <a:ext cx="3011556" cy="139148"/>
              </a:xfrm>
              <a:prstGeom prst="roundRect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51" name="Rettangolo con angoli arrotondati 50">
              <a:extLst>
                <a:ext uri="{FF2B5EF4-FFF2-40B4-BE49-F238E27FC236}">
                  <a16:creationId xmlns:a16="http://schemas.microsoft.com/office/drawing/2014/main" id="{B49AF210-7CBB-4EFC-81CD-8F83138C6621}"/>
                </a:ext>
              </a:extLst>
            </p:cNvPr>
            <p:cNvSpPr/>
            <p:nvPr/>
          </p:nvSpPr>
          <p:spPr>
            <a:xfrm>
              <a:off x="6112565" y="3032865"/>
              <a:ext cx="2047461" cy="972605"/>
            </a:xfrm>
            <a:prstGeom prst="roundRect">
              <a:avLst/>
            </a:prstGeom>
            <a:noFill/>
            <a:ln w="571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9221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17C517E-DD4D-4ED7-B541-B502381F8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reminder</a:t>
            </a:r>
            <a:r>
              <a:rPr lang="it-IT" dirty="0">
                <a:solidFill>
                  <a:schemeClr val="bg1"/>
                </a:solidFill>
              </a:rPr>
              <a:t> #2]</a:t>
            </a:r>
          </a:p>
        </p:txBody>
      </p: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65F191A9-7DB7-41B8-B20C-2221E343C0C5}"/>
              </a:ext>
            </a:extLst>
          </p:cNvPr>
          <p:cNvGrpSpPr/>
          <p:nvPr/>
        </p:nvGrpSpPr>
        <p:grpSpPr>
          <a:xfrm>
            <a:off x="0" y="3761857"/>
            <a:ext cx="10423646" cy="3096143"/>
            <a:chOff x="0" y="3761857"/>
            <a:chExt cx="10423646" cy="3096143"/>
          </a:xfrm>
        </p:grpSpPr>
        <p:grpSp>
          <p:nvGrpSpPr>
            <p:cNvPr id="4" name="Gruppo 3">
              <a:extLst>
                <a:ext uri="{FF2B5EF4-FFF2-40B4-BE49-F238E27FC236}">
                  <a16:creationId xmlns:a16="http://schemas.microsoft.com/office/drawing/2014/main" id="{1E06A958-F2FD-45C8-A046-CAFB1A5DEE26}"/>
                </a:ext>
              </a:extLst>
            </p:cNvPr>
            <p:cNvGrpSpPr/>
            <p:nvPr/>
          </p:nvGrpSpPr>
          <p:grpSpPr>
            <a:xfrm>
              <a:off x="0" y="4670447"/>
              <a:ext cx="10423646" cy="2187553"/>
              <a:chOff x="0" y="4613434"/>
              <a:chExt cx="10423646" cy="2187553"/>
            </a:xfrm>
          </p:grpSpPr>
          <p:grpSp>
            <p:nvGrpSpPr>
              <p:cNvPr id="5" name="Gruppo 4">
                <a:extLst>
                  <a:ext uri="{FF2B5EF4-FFF2-40B4-BE49-F238E27FC236}">
                    <a16:creationId xmlns:a16="http://schemas.microsoft.com/office/drawing/2014/main" id="{1BD5B3C1-5CC1-46C4-A042-C92967CDDB19}"/>
                  </a:ext>
                </a:extLst>
              </p:cNvPr>
              <p:cNvGrpSpPr/>
              <p:nvPr/>
            </p:nvGrpSpPr>
            <p:grpSpPr>
              <a:xfrm>
                <a:off x="0" y="4613434"/>
                <a:ext cx="10423646" cy="2187553"/>
                <a:chOff x="0" y="4613434"/>
                <a:chExt cx="10423646" cy="2187553"/>
              </a:xfrm>
            </p:grpSpPr>
            <p:grpSp>
              <p:nvGrpSpPr>
                <p:cNvPr id="11" name="Gruppo 10">
                  <a:extLst>
                    <a:ext uri="{FF2B5EF4-FFF2-40B4-BE49-F238E27FC236}">
                      <a16:creationId xmlns:a16="http://schemas.microsoft.com/office/drawing/2014/main" id="{21DC15D1-36B9-4BA6-B4E5-F519623974E1}"/>
                    </a:ext>
                  </a:extLst>
                </p:cNvPr>
                <p:cNvGrpSpPr/>
                <p:nvPr/>
              </p:nvGrpSpPr>
              <p:grpSpPr>
                <a:xfrm>
                  <a:off x="0" y="4613434"/>
                  <a:ext cx="9092382" cy="2187553"/>
                  <a:chOff x="0" y="4613434"/>
                  <a:chExt cx="9092382" cy="2187553"/>
                </a:xfrm>
              </p:grpSpPr>
              <p:pic>
                <p:nvPicPr>
                  <p:cNvPr id="13" name="Immagine 12">
                    <a:extLst>
                      <a:ext uri="{FF2B5EF4-FFF2-40B4-BE49-F238E27FC236}">
                        <a16:creationId xmlns:a16="http://schemas.microsoft.com/office/drawing/2014/main" id="{14899F86-C19A-4661-8C0D-33F7A67BEDF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0" y="4613434"/>
                    <a:ext cx="9092382" cy="1697914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pic>
                <p:nvPicPr>
                  <p:cNvPr id="14" name="Immagine 13">
                    <a:extLst>
                      <a:ext uri="{FF2B5EF4-FFF2-40B4-BE49-F238E27FC236}">
                        <a16:creationId xmlns:a16="http://schemas.microsoft.com/office/drawing/2014/main" id="{951AC082-9199-4978-A20C-D759E31C057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4082481" y="5983814"/>
                    <a:ext cx="2774475" cy="817173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</p:grpSp>
            <p:sp>
              <p:nvSpPr>
                <p:cNvPr id="12" name="Rettangolo 11">
                  <a:extLst>
                    <a:ext uri="{FF2B5EF4-FFF2-40B4-BE49-F238E27FC236}">
                      <a16:creationId xmlns:a16="http://schemas.microsoft.com/office/drawing/2014/main" id="{6B0A441C-28BC-4171-88CE-0372D82FD27E}"/>
                    </a:ext>
                  </a:extLst>
                </p:cNvPr>
                <p:cNvSpPr/>
                <p:nvPr/>
              </p:nvSpPr>
              <p:spPr>
                <a:xfrm>
                  <a:off x="5851646" y="6328453"/>
                  <a:ext cx="4572000" cy="246221"/>
                </a:xfrm>
                <a:prstGeom prst="rect">
                  <a:avLst/>
                </a:prstGeom>
              </p:spPr>
              <p:txBody>
                <a:bodyPr>
                  <a:spAutoFit/>
                </a:bodyPr>
                <a:lstStyle/>
                <a:p>
                  <a:r>
                    <a:rPr lang="it-IT" sz="1000" dirty="0" err="1">
                      <a:hlinkClick r:id="rId5"/>
                    </a:rPr>
                    <a:t>Jan</a:t>
                  </a:r>
                  <a:r>
                    <a:rPr lang="it-IT" sz="1000" dirty="0">
                      <a:hlinkClick r:id="rId5"/>
                    </a:rPr>
                    <a:t> 11, 2022</a:t>
                  </a:r>
                  <a:r>
                    <a:rPr lang="it-IT" sz="1000" dirty="0"/>
                    <a:t> </a:t>
                  </a:r>
                </a:p>
              </p:txBody>
            </p:sp>
          </p:grpSp>
          <p:cxnSp>
            <p:nvCxnSpPr>
              <p:cNvPr id="7" name="Connettore diritto 6">
                <a:extLst>
                  <a:ext uri="{FF2B5EF4-FFF2-40B4-BE49-F238E27FC236}">
                    <a16:creationId xmlns:a16="http://schemas.microsoft.com/office/drawing/2014/main" id="{23C5FABD-D740-4332-A1C4-52732E296563}"/>
                  </a:ext>
                </a:extLst>
              </p:cNvPr>
              <p:cNvCxnSpPr/>
              <p:nvPr/>
            </p:nvCxnSpPr>
            <p:spPr>
              <a:xfrm>
                <a:off x="109330" y="4939748"/>
                <a:ext cx="8289235" cy="0"/>
              </a:xfrm>
              <a:prstGeom prst="line">
                <a:avLst/>
              </a:prstGeom>
              <a:ln w="3810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Connettore diritto 7">
                <a:extLst>
                  <a:ext uri="{FF2B5EF4-FFF2-40B4-BE49-F238E27FC236}">
                    <a16:creationId xmlns:a16="http://schemas.microsoft.com/office/drawing/2014/main" id="{DFF4E6C0-7B8E-4780-B525-B7EC891A971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9330" y="5402757"/>
                <a:ext cx="8825948" cy="0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Connettore diritto 8">
                <a:extLst>
                  <a:ext uri="{FF2B5EF4-FFF2-40B4-BE49-F238E27FC236}">
                    <a16:creationId xmlns:a16="http://schemas.microsoft.com/office/drawing/2014/main" id="{FB6805EC-16EB-4A5E-984F-0655A2698C1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130" y="5694305"/>
                <a:ext cx="8683487" cy="0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Connettore diritto 9">
                <a:extLst>
                  <a:ext uri="{FF2B5EF4-FFF2-40B4-BE49-F238E27FC236}">
                    <a16:creationId xmlns:a16="http://schemas.microsoft.com/office/drawing/2014/main" id="{AA402F88-AC52-44CF-8435-933F8B838D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130" y="5983814"/>
                <a:ext cx="8683487" cy="0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95C0FC5E-DD1E-4A77-9CFE-E1C06E67A2B2}"/>
                </a:ext>
              </a:extLst>
            </p:cNvPr>
            <p:cNvSpPr/>
            <p:nvPr/>
          </p:nvSpPr>
          <p:spPr>
            <a:xfrm>
              <a:off x="725557" y="3761857"/>
              <a:ext cx="2842591" cy="8499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dirty="0"/>
                <a:t>FARE RICERCA NON VUOL DIRE «PUBBLICARE»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65444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6EA7E00-DE9E-4637-AEB1-EAD3A889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20" y="31543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…su cosa punterei #2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D04DAE5C-217D-4DB0-AD03-0D7B8394120E}"/>
              </a:ext>
            </a:extLst>
          </p:cNvPr>
          <p:cNvSpPr/>
          <p:nvPr/>
        </p:nvSpPr>
        <p:spPr>
          <a:xfrm>
            <a:off x="3657599" y="5077313"/>
            <a:ext cx="3925958" cy="132555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/>
              </a:rPr>
              <a:t>FUNZIONA MOLTO BENE APRIRE I SEMINARI CON LA DOMANDA: </a:t>
            </a: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/>
              </a:rPr>
              <a:t>«PERCH</a:t>
            </a: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É FATE RICERCA?» </a:t>
            </a:r>
            <a:br>
              <a:rPr kumimoji="0" lang="it-IT" sz="18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LI</a:t>
            </a:r>
            <a:r>
              <a:rPr kumimoji="0" lang="it-IT" sz="180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 FA RIFLETTERE MOLTO.</a:t>
            </a:r>
            <a:endParaRPr kumimoji="0" lang="it-IT" sz="18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86225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856B05E-00CE-48E6-8323-D0CD85895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reminder</a:t>
            </a:r>
            <a:r>
              <a:rPr lang="it-IT" dirty="0">
                <a:solidFill>
                  <a:schemeClr val="bg1"/>
                </a:solidFill>
              </a:rPr>
              <a:t> #3]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0B158B6B-94A5-4311-AF42-41074C3CD137}"/>
              </a:ext>
            </a:extLst>
          </p:cNvPr>
          <p:cNvGrpSpPr/>
          <p:nvPr/>
        </p:nvGrpSpPr>
        <p:grpSpPr>
          <a:xfrm>
            <a:off x="298174" y="4174435"/>
            <a:ext cx="6818243" cy="2604053"/>
            <a:chOff x="298174" y="4174435"/>
            <a:chExt cx="6818243" cy="2604053"/>
          </a:xfrm>
        </p:grpSpPr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0BD0A43D-48D8-49DC-A4EC-4AF3E5F67589}"/>
                </a:ext>
              </a:extLst>
            </p:cNvPr>
            <p:cNvSpPr/>
            <p:nvPr/>
          </p:nvSpPr>
          <p:spPr>
            <a:xfrm>
              <a:off x="2812774" y="5009323"/>
              <a:ext cx="4303643" cy="17691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“WE DO NOT TELL RESEARCHERS WHERE TO PUBLISH, SO NOTHING IS PROHIBITED. HOWEVER, WE DO CARE WHERE WE SPEND TAXPAYER MONEY” </a:t>
              </a:r>
              <a:endPara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138040AF-95CD-4D50-BBEE-17C3E0FD0E4B}"/>
                </a:ext>
              </a:extLst>
            </p:cNvPr>
            <p:cNvSpPr/>
            <p:nvPr/>
          </p:nvSpPr>
          <p:spPr>
            <a:xfrm>
              <a:off x="298174" y="4174435"/>
              <a:ext cx="2355574" cy="140141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dirty="0">
                  <a:latin typeface="+mj-lt"/>
                </a:rPr>
                <a:t>V.S. PARLANDO DEGLI OBBLIGHI PER LE PUBBLICAZIONI IN HORIZON EUROPE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73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6EA7E00-DE9E-4637-AEB1-EAD3A889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20" y="31543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…su cosa punterei #3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D04DAE5C-217D-4DB0-AD03-0D7B8394120E}"/>
              </a:ext>
            </a:extLst>
          </p:cNvPr>
          <p:cNvSpPr/>
          <p:nvPr/>
        </p:nvSpPr>
        <p:spPr>
          <a:xfrm>
            <a:off x="3657599" y="5077313"/>
            <a:ext cx="3925958" cy="132555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STIAMO PARLANDO DI FONDI PUBBLICI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. QUESTO NON VA</a:t>
            </a:r>
            <a:r>
              <a:rPr kumimoji="0" lang="it-IT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MAI DIMENTICATO.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LA RICERCA DEVE</a:t>
            </a:r>
            <a:r>
              <a:rPr kumimoji="0" lang="it-IT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ESSERE ACCESSIBILE PER TUTTI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48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17C517E-DD4D-4ED7-B541-B502381F8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reminder</a:t>
            </a:r>
            <a:r>
              <a:rPr lang="it-IT" dirty="0">
                <a:solidFill>
                  <a:schemeClr val="bg1"/>
                </a:solidFill>
              </a:rPr>
              <a:t> #4]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E6B46E99-0F55-4A23-8C18-02BA90D5B67E}"/>
              </a:ext>
            </a:extLst>
          </p:cNvPr>
          <p:cNvGrpSpPr/>
          <p:nvPr/>
        </p:nvGrpSpPr>
        <p:grpSpPr>
          <a:xfrm>
            <a:off x="377687" y="2134173"/>
            <a:ext cx="8619430" cy="4723827"/>
            <a:chOff x="377687" y="2134173"/>
            <a:chExt cx="8619430" cy="4723827"/>
          </a:xfrm>
        </p:grpSpPr>
        <p:grpSp>
          <p:nvGrpSpPr>
            <p:cNvPr id="3" name="Gruppo 2">
              <a:extLst>
                <a:ext uri="{FF2B5EF4-FFF2-40B4-BE49-F238E27FC236}">
                  <a16:creationId xmlns:a16="http://schemas.microsoft.com/office/drawing/2014/main" id="{936A585E-BC04-415C-BEA4-0FF42F2EA4A9}"/>
                </a:ext>
              </a:extLst>
            </p:cNvPr>
            <p:cNvGrpSpPr/>
            <p:nvPr/>
          </p:nvGrpSpPr>
          <p:grpSpPr>
            <a:xfrm>
              <a:off x="3953321" y="2134173"/>
              <a:ext cx="5043796" cy="4723827"/>
              <a:chOff x="3953321" y="2134173"/>
              <a:chExt cx="5043796" cy="4723827"/>
            </a:xfrm>
          </p:grpSpPr>
          <p:pic>
            <p:nvPicPr>
              <p:cNvPr id="12" name="Immagine 11">
                <a:extLst>
                  <a:ext uri="{FF2B5EF4-FFF2-40B4-BE49-F238E27FC236}">
                    <a16:creationId xmlns:a16="http://schemas.microsoft.com/office/drawing/2014/main" id="{BA47A774-9BC3-4A3C-9D63-0DB88BFDE8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09278" y="2134173"/>
                <a:ext cx="2887839" cy="452472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4" name="Immagine 3">
                <a:extLst>
                  <a:ext uri="{FF2B5EF4-FFF2-40B4-BE49-F238E27FC236}">
                    <a16:creationId xmlns:a16="http://schemas.microsoft.com/office/drawing/2014/main" id="{C0F9D7C3-F661-4B12-A73B-841A73DFF0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3321" y="5234387"/>
                <a:ext cx="2399918" cy="162361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5" name="Rettangolo 4">
                <a:extLst>
                  <a:ext uri="{FF2B5EF4-FFF2-40B4-BE49-F238E27FC236}">
                    <a16:creationId xmlns:a16="http://schemas.microsoft.com/office/drawing/2014/main" id="{310FF031-67AC-4CF1-B63F-947B12A00F08}"/>
                  </a:ext>
                </a:extLst>
              </p:cNvPr>
              <p:cNvSpPr/>
              <p:nvPr/>
            </p:nvSpPr>
            <p:spPr>
              <a:xfrm>
                <a:off x="5153280" y="5690274"/>
                <a:ext cx="3549868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/>
                    <a:ea typeface="+mn-ea"/>
                    <a:cs typeface="+mn-cs"/>
                    <a:hlinkClick r:id="rId5"/>
                  </a:rPr>
                  <a:t>Oct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/>
                    <a:ea typeface="+mn-ea"/>
                    <a:cs typeface="+mn-cs"/>
                    <a:hlinkClick r:id="rId5"/>
                  </a:rPr>
                  <a:t>. 28 2021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6" name="Rettangolo 5">
              <a:extLst>
                <a:ext uri="{FF2B5EF4-FFF2-40B4-BE49-F238E27FC236}">
                  <a16:creationId xmlns:a16="http://schemas.microsoft.com/office/drawing/2014/main" id="{17C77406-4B0C-4B48-A37A-1BA8243A90D5}"/>
                </a:ext>
              </a:extLst>
            </p:cNvPr>
            <p:cNvSpPr/>
            <p:nvPr/>
          </p:nvSpPr>
          <p:spPr>
            <a:xfrm>
              <a:off x="377687" y="4422913"/>
              <a:ext cx="2773017" cy="197788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dirty="0"/>
                <a:t>SE CHIUDIAMO I LAVORI E I DATI DIETRO ABBONAMENTI DA MIGLIAIA DI DOLLARI, LA BUONA RICERCA RIMANE INVISIBILE E CIRCOLA LA SPAZZATURA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7974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6EA7E00-DE9E-4637-AEB1-EAD3A889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20" y="31543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…su cosa punterei #4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D04DAE5C-217D-4DB0-AD03-0D7B8394120E}"/>
              </a:ext>
            </a:extLst>
          </p:cNvPr>
          <p:cNvSpPr/>
          <p:nvPr/>
        </p:nvSpPr>
        <p:spPr>
          <a:xfrm>
            <a:off x="308112" y="3135004"/>
            <a:ext cx="3925958" cy="587991"/>
          </a:xfrm>
          <a:prstGeom prst="rect">
            <a:avLst/>
          </a:prstGeom>
          <a:solidFill>
            <a:srgbClr val="FF8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FATE CONOSCERE I NUMERI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C95AE622-299B-495C-9EFE-B105D8FDBAFA}"/>
              </a:ext>
            </a:extLst>
          </p:cNvPr>
          <p:cNvSpPr/>
          <p:nvPr/>
        </p:nvSpPr>
        <p:spPr>
          <a:xfrm>
            <a:off x="4919871" y="2234722"/>
            <a:ext cx="3925958" cy="587991"/>
          </a:xfrm>
          <a:prstGeom prst="rect">
            <a:avLst/>
          </a:prstGeom>
          <a:solidFill>
            <a:srgbClr val="FF8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it-IT" dirty="0">
                <a:solidFill>
                  <a:schemeClr val="tx1"/>
                </a:solidFill>
                <a:latin typeface="Calibri Light"/>
              </a:rPr>
              <a:t>FATE CONOSCERE I MECCANISMI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F295705C-4F60-4287-B07F-884EA69C88E8}"/>
              </a:ext>
            </a:extLst>
          </p:cNvPr>
          <p:cNvSpPr/>
          <p:nvPr/>
        </p:nvSpPr>
        <p:spPr>
          <a:xfrm>
            <a:off x="308112" y="4186105"/>
            <a:ext cx="3925958" cy="11114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>
                <a:solidFill>
                  <a:prstClr val="white"/>
                </a:solidFill>
                <a:latin typeface="Calibri Light"/>
              </a:rPr>
              <a:t>10 MILIARDI IN ABBONAMENTI; 1 MILIARDO IN PEER REVIEW; QUANTI MILIONI SPENDE IL VOSTRO ATENEO PER GLI ABBONAMENTI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E6123F1D-FE9E-43D0-8BF7-0948A315436E}"/>
              </a:ext>
            </a:extLst>
          </p:cNvPr>
          <p:cNvSpPr/>
          <p:nvPr/>
        </p:nvSpPr>
        <p:spPr>
          <a:xfrm>
            <a:off x="308112" y="5570957"/>
            <a:ext cx="3925958" cy="11114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>
                <a:solidFill>
                  <a:prstClr val="white"/>
                </a:solidFill>
                <a:latin typeface="Calibri Light"/>
              </a:rPr>
              <a:t>DEVE ESSERE CHIARO CHE OGGI LEGGERE NON </a:t>
            </a:r>
            <a:r>
              <a:rPr lang="it-IT" dirty="0">
                <a:solidFill>
                  <a:prstClr val="white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È GRATIS – SE NO LA DOMANDA: OGGI È GRATIS, PERCHÉ PAGARE PER PUBBLICARE?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70FB32CA-496B-448E-96D2-F42F6BAFCE5F}"/>
              </a:ext>
            </a:extLst>
          </p:cNvPr>
          <p:cNvSpPr/>
          <p:nvPr/>
        </p:nvSpPr>
        <p:spPr>
          <a:xfrm>
            <a:off x="4919871" y="3268392"/>
            <a:ext cx="3925958" cy="11114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>
                <a:solidFill>
                  <a:prstClr val="white"/>
                </a:solidFill>
                <a:latin typeface="Calibri Light"/>
              </a:rPr>
              <a:t>SPIEGATE LA DIFFERENZA FRA APC E ABBONAMENTI (UNO APRE, L’ALTRO CHIUDE; UNO SI PAGA UNA VOLTA, L’ALTRO OGNI ANNO)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BBD0E725-318B-41F8-A4D3-7508F047369D}"/>
              </a:ext>
            </a:extLst>
          </p:cNvPr>
          <p:cNvSpPr/>
          <p:nvPr/>
        </p:nvSpPr>
        <p:spPr>
          <a:xfrm>
            <a:off x="5002698" y="4825523"/>
            <a:ext cx="3925958" cy="11114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dirty="0">
                <a:solidFill>
                  <a:prstClr val="white"/>
                </a:solidFill>
                <a:latin typeface="Calibri Light"/>
              </a:rPr>
              <a:t>SPIEGATE I TRUCCHETTI DEGLI EDITORI E LE STORIELLE BUONE PER IL MARKETING (UNICO VERO INTERESSE PROFITTO)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776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17C517E-DD4D-4ED7-B541-B502381F8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reminder</a:t>
            </a:r>
            <a:r>
              <a:rPr lang="it-IT" dirty="0">
                <a:solidFill>
                  <a:schemeClr val="bg1"/>
                </a:solidFill>
              </a:rPr>
              <a:t> #4 BIS]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2FF7213B-1EA1-4022-AB0A-790D0E8983E8}"/>
              </a:ext>
            </a:extLst>
          </p:cNvPr>
          <p:cNvGrpSpPr/>
          <p:nvPr/>
        </p:nvGrpSpPr>
        <p:grpSpPr>
          <a:xfrm>
            <a:off x="1773595" y="3697652"/>
            <a:ext cx="7485356" cy="3138146"/>
            <a:chOff x="1773595" y="3697652"/>
            <a:chExt cx="7485356" cy="3138146"/>
          </a:xfrm>
        </p:grpSpPr>
        <p:grpSp>
          <p:nvGrpSpPr>
            <p:cNvPr id="9" name="Gruppo 8">
              <a:extLst>
                <a:ext uri="{FF2B5EF4-FFF2-40B4-BE49-F238E27FC236}">
                  <a16:creationId xmlns:a16="http://schemas.microsoft.com/office/drawing/2014/main" id="{478F04F7-97FC-468E-8679-013A5A39895A}"/>
                </a:ext>
              </a:extLst>
            </p:cNvPr>
            <p:cNvGrpSpPr/>
            <p:nvPr/>
          </p:nvGrpSpPr>
          <p:grpSpPr>
            <a:xfrm>
              <a:off x="1773595" y="4184374"/>
              <a:ext cx="7485356" cy="2651424"/>
              <a:chOff x="1743777" y="4206576"/>
              <a:chExt cx="7485356" cy="2651424"/>
            </a:xfrm>
          </p:grpSpPr>
          <p:pic>
            <p:nvPicPr>
              <p:cNvPr id="7" name="Immagine 6">
                <a:extLst>
                  <a:ext uri="{FF2B5EF4-FFF2-40B4-BE49-F238E27FC236}">
                    <a16:creationId xmlns:a16="http://schemas.microsoft.com/office/drawing/2014/main" id="{489A3D7D-55E1-48F2-A7E6-78F4A24E80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t="6589" r="629"/>
              <a:stretch/>
            </p:blipFill>
            <p:spPr>
              <a:xfrm>
                <a:off x="1743777" y="4206576"/>
                <a:ext cx="5790083" cy="265142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8" name="Rettangolo 7">
                <a:extLst>
                  <a:ext uri="{FF2B5EF4-FFF2-40B4-BE49-F238E27FC236}">
                    <a16:creationId xmlns:a16="http://schemas.microsoft.com/office/drawing/2014/main" id="{697DD892-B484-4555-9FB5-E858586F1741}"/>
                  </a:ext>
                </a:extLst>
              </p:cNvPr>
              <p:cNvSpPr/>
              <p:nvPr/>
            </p:nvSpPr>
            <p:spPr>
              <a:xfrm>
                <a:off x="4657133" y="6515368"/>
                <a:ext cx="4572000" cy="27699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sng" strike="noStrike" kern="1200" cap="none" spc="0" normalizeH="0" baseline="0" noProof="0" dirty="0">
                    <a:ln>
                      <a:noFill/>
                    </a:ln>
                    <a:solidFill>
                      <a:srgbClr val="0563C1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  <a:hlinkClick r:id="rId4"/>
                  </a:rPr>
                  <a:t>Nov. 11, 2021</a:t>
                </a:r>
                <a:endPara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</a:endParaRPr>
              </a:p>
            </p:txBody>
          </p:sp>
        </p:grpSp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752305D5-A4E4-4C80-912D-EA94FA486933}"/>
                </a:ext>
              </a:extLst>
            </p:cNvPr>
            <p:cNvSpPr/>
            <p:nvPr/>
          </p:nvSpPr>
          <p:spPr>
            <a:xfrm>
              <a:off x="5705061" y="3697652"/>
              <a:ext cx="3190461" cy="132555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/>
                  <a:ea typeface="+mn-ea"/>
                  <a:cs typeface="+mn-cs"/>
                </a:rPr>
                <a:t>L’EDITORIA DOVREBBE ESSERE AL SERVIZIO DELLA SCIENZA, MA SEMBRA CHE SIA LA SCIENZA AL SERVIZIO DELL’EDITORIA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1793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17C517E-DD4D-4ED7-B541-B502381F8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reminder</a:t>
            </a:r>
            <a:r>
              <a:rPr lang="it-IT" dirty="0">
                <a:solidFill>
                  <a:schemeClr val="bg1"/>
                </a:solidFill>
              </a:rPr>
              <a:t> #5]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D591E7C1-CB07-4FD0-8018-CDA5E6CE41F1}"/>
              </a:ext>
            </a:extLst>
          </p:cNvPr>
          <p:cNvSpPr/>
          <p:nvPr/>
        </p:nvSpPr>
        <p:spPr>
          <a:xfrm>
            <a:off x="795131" y="4999382"/>
            <a:ext cx="7553738" cy="185861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rgbClr val="C00000"/>
                </a:solidFill>
              </a:rPr>
              <a:t>LA VALUTAZIONE </a:t>
            </a:r>
            <a:r>
              <a:rPr lang="it-IT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È CENTRALE.</a:t>
            </a:r>
          </a:p>
          <a:p>
            <a:pPr algn="ctr"/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MA</a:t>
            </a:r>
          </a:p>
          <a:p>
            <a:pPr marL="342900" indent="-342900" algn="ctr">
              <a:buAutoNum type="alphaUcParenR"/>
            </a:pPr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ASPETTARE CHE LE REGOLE CAMBINO SENZA FARE NULLA È SOLO UN ALIBI </a:t>
            </a:r>
          </a:p>
          <a:p>
            <a:pPr marL="342900" indent="-342900" algn="ctr">
              <a:buAutoNum type="alphaUcParenR"/>
            </a:pPr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LE COSE STANNO CAMBIANDO GRAZIE ALL’INIZIATIVA DELLA COMMISSIONE EUROPEA</a:t>
            </a:r>
          </a:p>
          <a:p>
            <a:pPr marL="342900" indent="-342900" algn="ctr">
              <a:buAutoNum type="alphaUcParenR"/>
            </a:pPr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IN OGNI CASO, «SI PUÒ FARE» ANCHE ADESSO (NESSUNO LO IMPEDISCE)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59701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6EA7E00-DE9E-4637-AEB1-EAD3A889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20" y="31543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…su cosa punterei #5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D04DAE5C-217D-4DB0-AD03-0D7B8394120E}"/>
              </a:ext>
            </a:extLst>
          </p:cNvPr>
          <p:cNvSpPr/>
          <p:nvPr/>
        </p:nvSpPr>
        <p:spPr>
          <a:xfrm>
            <a:off x="377686" y="2805942"/>
            <a:ext cx="2961862" cy="16091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ANVUR E MINISTERO HANNO FIRMATO ESPRESSIONE D IINTERESSE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: CI SONO POSSIBILIT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À CHE FIRMI ANCHE L’ACCORDO</a:t>
            </a:r>
            <a:br>
              <a:rPr lang="it-IT" dirty="0">
                <a:solidFill>
                  <a:prstClr val="white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(PREVISTO SETT. 2022)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3ECF99B-143B-4A0D-BF2C-D8A6978891A1}"/>
              </a:ext>
            </a:extLst>
          </p:cNvPr>
          <p:cNvSpPr/>
          <p:nvPr/>
        </p:nvSpPr>
        <p:spPr>
          <a:xfrm>
            <a:off x="5297559" y="2148924"/>
            <a:ext cx="2623930" cy="16091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MOSTRATE TUTTO QUELLO CHE STA ACCADENDO ALL’ESTERO, SOLO DA NO ISIAMO BLOCCATI SULLA</a:t>
            </a:r>
            <a:r>
              <a:rPr kumimoji="0" lang="it-IT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FASCIA A E IMPACT FACTOR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8EBAE5E0-D09D-40F2-B496-7443D8C9FECD}"/>
              </a:ext>
            </a:extLst>
          </p:cNvPr>
          <p:cNvSpPr/>
          <p:nvPr/>
        </p:nvSpPr>
        <p:spPr>
          <a:xfrm>
            <a:off x="3916018" y="5367676"/>
            <a:ext cx="2623930" cy="117489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TROVATE ESEMPI NEI CORSI SU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OA UNITO CORSI E FORMAZIONE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951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17C517E-DD4D-4ED7-B541-B502381F8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reminder</a:t>
            </a:r>
            <a:r>
              <a:rPr lang="it-IT" dirty="0">
                <a:solidFill>
                  <a:schemeClr val="bg1"/>
                </a:solidFill>
              </a:rPr>
              <a:t> #6]</a:t>
            </a: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1A737435-F66A-4D39-A1C7-A1AA8F1DE155}"/>
              </a:ext>
            </a:extLst>
          </p:cNvPr>
          <p:cNvGrpSpPr/>
          <p:nvPr/>
        </p:nvGrpSpPr>
        <p:grpSpPr>
          <a:xfrm>
            <a:off x="206980" y="3899562"/>
            <a:ext cx="8194939" cy="2582668"/>
            <a:chOff x="206980" y="3899562"/>
            <a:chExt cx="8194939" cy="2582668"/>
          </a:xfrm>
        </p:grpSpPr>
        <p:grpSp>
          <p:nvGrpSpPr>
            <p:cNvPr id="5" name="Gruppo 4">
              <a:extLst>
                <a:ext uri="{FF2B5EF4-FFF2-40B4-BE49-F238E27FC236}">
                  <a16:creationId xmlns:a16="http://schemas.microsoft.com/office/drawing/2014/main" id="{1E99AFA9-661B-4636-8A66-A66C3BFD92E4}"/>
                </a:ext>
              </a:extLst>
            </p:cNvPr>
            <p:cNvGrpSpPr/>
            <p:nvPr/>
          </p:nvGrpSpPr>
          <p:grpSpPr>
            <a:xfrm>
              <a:off x="206980" y="3899562"/>
              <a:ext cx="4167662" cy="1446793"/>
              <a:chOff x="1636753" y="1700784"/>
              <a:chExt cx="5701774" cy="1979356"/>
            </a:xfrm>
          </p:grpSpPr>
          <p:pic>
            <p:nvPicPr>
              <p:cNvPr id="7" name="Immagine 6">
                <a:extLst>
                  <a:ext uri="{FF2B5EF4-FFF2-40B4-BE49-F238E27FC236}">
                    <a16:creationId xmlns:a16="http://schemas.microsoft.com/office/drawing/2014/main" id="{D5FB0447-CC0F-47F8-8707-F6BB5BDCDB7F}"/>
                  </a:ext>
                </a:extLst>
              </p:cNvPr>
              <p:cNvPicPr/>
              <p:nvPr/>
            </p:nvPicPr>
            <p:blipFill rotWithShape="1">
              <a:blip r:embed="rId3"/>
              <a:srcRect l="19669" t="24095" r="24381" b="41370"/>
              <a:stretch/>
            </p:blipFill>
            <p:spPr bwMode="auto">
              <a:xfrm>
                <a:off x="1636753" y="1700784"/>
                <a:ext cx="5701774" cy="197935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sp>
            <p:nvSpPr>
              <p:cNvPr id="8" name="Rettangolo 7">
                <a:extLst>
                  <a:ext uri="{FF2B5EF4-FFF2-40B4-BE49-F238E27FC236}">
                    <a16:creationId xmlns:a16="http://schemas.microsoft.com/office/drawing/2014/main" id="{E736975B-3BDC-4EF8-8C96-729BE5099EF9}"/>
                  </a:ext>
                </a:extLst>
              </p:cNvPr>
              <p:cNvSpPr/>
              <p:nvPr/>
            </p:nvSpPr>
            <p:spPr>
              <a:xfrm>
                <a:off x="5684084" y="2928682"/>
                <a:ext cx="1207008" cy="2769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4"/>
                  </a:rPr>
                  <a:t>[Nov.2019]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grpSp>
          <p:nvGrpSpPr>
            <p:cNvPr id="9" name="Gruppo 8">
              <a:extLst>
                <a:ext uri="{FF2B5EF4-FFF2-40B4-BE49-F238E27FC236}">
                  <a16:creationId xmlns:a16="http://schemas.microsoft.com/office/drawing/2014/main" id="{E3A23F31-A18F-458A-8FAA-599B89AFBED2}"/>
                </a:ext>
              </a:extLst>
            </p:cNvPr>
            <p:cNvGrpSpPr/>
            <p:nvPr/>
          </p:nvGrpSpPr>
          <p:grpSpPr>
            <a:xfrm>
              <a:off x="718690" y="5610839"/>
              <a:ext cx="7683229" cy="871391"/>
              <a:chOff x="589481" y="796787"/>
              <a:chExt cx="7683229" cy="871391"/>
            </a:xfrm>
          </p:grpSpPr>
          <p:grpSp>
            <p:nvGrpSpPr>
              <p:cNvPr id="10" name="Gruppo 9">
                <a:extLst>
                  <a:ext uri="{FF2B5EF4-FFF2-40B4-BE49-F238E27FC236}">
                    <a16:creationId xmlns:a16="http://schemas.microsoft.com/office/drawing/2014/main" id="{511228B7-C88A-468D-BBDC-F27D5AFACC09}"/>
                  </a:ext>
                </a:extLst>
              </p:cNvPr>
              <p:cNvGrpSpPr/>
              <p:nvPr/>
            </p:nvGrpSpPr>
            <p:grpSpPr>
              <a:xfrm>
                <a:off x="589481" y="872129"/>
                <a:ext cx="4603528" cy="720708"/>
                <a:chOff x="307975" y="706892"/>
                <a:chExt cx="5997637" cy="938964"/>
              </a:xfrm>
            </p:grpSpPr>
            <p:pic>
              <p:nvPicPr>
                <p:cNvPr id="12" name="Immagine 11">
                  <a:extLst>
                    <a:ext uri="{FF2B5EF4-FFF2-40B4-BE49-F238E27FC236}">
                      <a16:creationId xmlns:a16="http://schemas.microsoft.com/office/drawing/2014/main" id="{3DB0D16F-AFE5-4A61-AFCF-F0F1DB4E13D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07975" y="706892"/>
                  <a:ext cx="5997637" cy="938964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13" name="Rettangolo 12">
                  <a:extLst>
                    <a:ext uri="{FF2B5EF4-FFF2-40B4-BE49-F238E27FC236}">
                      <a16:creationId xmlns:a16="http://schemas.microsoft.com/office/drawing/2014/main" id="{0F83BC3A-E0B0-412C-93FD-8ECC2BC1444F}"/>
                    </a:ext>
                  </a:extLst>
                </p:cNvPr>
                <p:cNvSpPr/>
                <p:nvPr/>
              </p:nvSpPr>
              <p:spPr>
                <a:xfrm>
                  <a:off x="1071155" y="1036320"/>
                  <a:ext cx="4963886" cy="281070"/>
                </a:xfrm>
                <a:prstGeom prst="rect">
                  <a:avLst/>
                </a:prstGeom>
                <a:solidFill>
                  <a:srgbClr val="061384">
                    <a:alpha val="50196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sp>
              <p:nvSpPr>
                <p:cNvPr id="14" name="Rettangolo 13">
                  <a:extLst>
                    <a:ext uri="{FF2B5EF4-FFF2-40B4-BE49-F238E27FC236}">
                      <a16:creationId xmlns:a16="http://schemas.microsoft.com/office/drawing/2014/main" id="{14AE265A-AD1D-4E17-9B0B-86A289B7EA84}"/>
                    </a:ext>
                  </a:extLst>
                </p:cNvPr>
                <p:cNvSpPr/>
                <p:nvPr/>
              </p:nvSpPr>
              <p:spPr>
                <a:xfrm>
                  <a:off x="338449" y="1325544"/>
                  <a:ext cx="2674715" cy="281070"/>
                </a:xfrm>
                <a:prstGeom prst="rect">
                  <a:avLst/>
                </a:prstGeom>
                <a:solidFill>
                  <a:srgbClr val="061384">
                    <a:alpha val="50196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1" name="Rettangolo 10">
                <a:extLst>
                  <a:ext uri="{FF2B5EF4-FFF2-40B4-BE49-F238E27FC236}">
                    <a16:creationId xmlns:a16="http://schemas.microsoft.com/office/drawing/2014/main" id="{40F107A1-421A-4BCB-8301-A4DB60409A05}"/>
                  </a:ext>
                </a:extLst>
              </p:cNvPr>
              <p:cNvSpPr/>
              <p:nvPr/>
            </p:nvSpPr>
            <p:spPr>
              <a:xfrm>
                <a:off x="5321600" y="796787"/>
                <a:ext cx="2951110" cy="871391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cs typeface="Calibri Light" panose="020F0302020204030204" pitchFamily="34" charset="0"/>
                  </a:rPr>
                  <a:t>RISCHIO A ESSERE I PRIMI MA RISCHIO MAGGIORE A ESSERE GLI ULTIMI</a:t>
                </a:r>
              </a:p>
            </p:txBody>
          </p:sp>
        </p:grpSp>
        <p:sp>
          <p:nvSpPr>
            <p:cNvPr id="15" name="Rettangolo 14">
              <a:extLst>
                <a:ext uri="{FF2B5EF4-FFF2-40B4-BE49-F238E27FC236}">
                  <a16:creationId xmlns:a16="http://schemas.microsoft.com/office/drawing/2014/main" id="{F844D4E7-AC50-4374-B640-F93BD3640B42}"/>
                </a:ext>
              </a:extLst>
            </p:cNvPr>
            <p:cNvSpPr/>
            <p:nvPr/>
          </p:nvSpPr>
          <p:spPr>
            <a:xfrm>
              <a:off x="5908002" y="4502426"/>
              <a:ext cx="2430928" cy="84392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dirty="0"/>
                <a:t>CI SONO EOSC E I DATI FAIR</a:t>
              </a:r>
              <a:br>
                <a:rPr lang="it-IT" dirty="0"/>
              </a:br>
              <a:r>
                <a:rPr lang="it-IT" dirty="0"/>
                <a:t>(98% SCONOSCIUTI)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8825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6EA7E00-DE9E-4637-AEB1-EAD3A889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20" y="31543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…su cosa punterei #6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D04DAE5C-217D-4DB0-AD03-0D7B8394120E}"/>
              </a:ext>
            </a:extLst>
          </p:cNvPr>
          <p:cNvSpPr/>
          <p:nvPr/>
        </p:nvSpPr>
        <p:spPr>
          <a:xfrm>
            <a:off x="377686" y="3180522"/>
            <a:ext cx="2961862" cy="123452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LA RICERCA EUROPEA PASSA DA EOSC E DAI DATI FAIR</a:t>
            </a:r>
            <a:br>
              <a:rPr lang="it-IT" dirty="0">
                <a:solidFill>
                  <a:prstClr val="white"/>
                </a:solidFill>
                <a:latin typeface="Calibri Light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O CI SI ATTREZZA O SI RESTA FUORI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3ECF99B-143B-4A0D-BF2C-D8A6978891A1}"/>
              </a:ext>
            </a:extLst>
          </p:cNvPr>
          <p:cNvSpPr/>
          <p:nvPr/>
        </p:nvSpPr>
        <p:spPr>
          <a:xfrm>
            <a:off x="5297559" y="2148924"/>
            <a:ext cx="2623930" cy="16091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ASSUMERE</a:t>
            </a:r>
            <a:r>
              <a:rPr kumimoji="0" lang="it-IT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(E FORMARE) DATA STEWARDS, CREARE ROADMAP DI ATENEO E POLITICHE SERIE SU OPEN SCIENCE E DATI FAIR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8EBAE5E0-D09D-40F2-B496-7443D8C9FECD}"/>
              </a:ext>
            </a:extLst>
          </p:cNvPr>
          <p:cNvSpPr/>
          <p:nvPr/>
        </p:nvSpPr>
        <p:spPr>
          <a:xfrm>
            <a:off x="3916018" y="5367676"/>
            <a:ext cx="2623930" cy="117489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IL CHE CI PORTA AGLI OBBLIGHI DI HORIZON EUROPE</a:t>
            </a:r>
          </a:p>
        </p:txBody>
      </p:sp>
    </p:spTree>
    <p:extLst>
      <p:ext uri="{BB962C8B-B14F-4D97-AF65-F5344CB8AC3E}">
        <p14:creationId xmlns:p14="http://schemas.microsoft.com/office/powerpoint/2010/main" val="350016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1537ED0-C276-46EF-B4A1-5CBDEDD71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841" y="1017973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[tempo di ripensare i ruoli]</a:t>
            </a:r>
          </a:p>
        </p:txBody>
      </p:sp>
      <p:grpSp>
        <p:nvGrpSpPr>
          <p:cNvPr id="45" name="Gruppo 44">
            <a:extLst>
              <a:ext uri="{FF2B5EF4-FFF2-40B4-BE49-F238E27FC236}">
                <a16:creationId xmlns:a16="http://schemas.microsoft.com/office/drawing/2014/main" id="{90F2364C-9594-4251-B318-87EFE8F68614}"/>
              </a:ext>
            </a:extLst>
          </p:cNvPr>
          <p:cNvGrpSpPr/>
          <p:nvPr/>
        </p:nvGrpSpPr>
        <p:grpSpPr>
          <a:xfrm>
            <a:off x="70816" y="-79513"/>
            <a:ext cx="9002368" cy="6813755"/>
            <a:chOff x="70816" y="-79513"/>
            <a:chExt cx="9002368" cy="6813755"/>
          </a:xfrm>
        </p:grpSpPr>
        <p:grpSp>
          <p:nvGrpSpPr>
            <p:cNvPr id="43" name="Gruppo 42">
              <a:extLst>
                <a:ext uri="{FF2B5EF4-FFF2-40B4-BE49-F238E27FC236}">
                  <a16:creationId xmlns:a16="http://schemas.microsoft.com/office/drawing/2014/main" id="{EA5B6118-31F0-48C7-8FB8-EC9A1CC87C4A}"/>
                </a:ext>
              </a:extLst>
            </p:cNvPr>
            <p:cNvGrpSpPr/>
            <p:nvPr/>
          </p:nvGrpSpPr>
          <p:grpSpPr>
            <a:xfrm>
              <a:off x="70816" y="-79513"/>
              <a:ext cx="9002368" cy="6813755"/>
              <a:chOff x="141632" y="0"/>
              <a:chExt cx="9002368" cy="6813755"/>
            </a:xfrm>
          </p:grpSpPr>
          <p:grpSp>
            <p:nvGrpSpPr>
              <p:cNvPr id="40" name="Gruppo 39">
                <a:extLst>
                  <a:ext uri="{FF2B5EF4-FFF2-40B4-BE49-F238E27FC236}">
                    <a16:creationId xmlns:a16="http://schemas.microsoft.com/office/drawing/2014/main" id="{BA9AD590-4BD2-4DA1-AF91-A91E92451930}"/>
                  </a:ext>
                </a:extLst>
              </p:cNvPr>
              <p:cNvGrpSpPr/>
              <p:nvPr/>
            </p:nvGrpSpPr>
            <p:grpSpPr>
              <a:xfrm>
                <a:off x="141632" y="2089527"/>
                <a:ext cx="9002368" cy="4724228"/>
                <a:chOff x="141632" y="2089527"/>
                <a:chExt cx="9002368" cy="4724228"/>
              </a:xfrm>
            </p:grpSpPr>
            <p:grpSp>
              <p:nvGrpSpPr>
                <p:cNvPr id="39" name="Gruppo 38">
                  <a:extLst>
                    <a:ext uri="{FF2B5EF4-FFF2-40B4-BE49-F238E27FC236}">
                      <a16:creationId xmlns:a16="http://schemas.microsoft.com/office/drawing/2014/main" id="{15DCEB25-0E5D-4285-84CC-A93618AFC833}"/>
                    </a:ext>
                  </a:extLst>
                </p:cNvPr>
                <p:cNvGrpSpPr/>
                <p:nvPr/>
              </p:nvGrpSpPr>
              <p:grpSpPr>
                <a:xfrm>
                  <a:off x="4059889" y="3044804"/>
                  <a:ext cx="5084111" cy="3768951"/>
                  <a:chOff x="4059889" y="3044804"/>
                  <a:chExt cx="5084111" cy="3768951"/>
                </a:xfrm>
              </p:grpSpPr>
              <p:pic>
                <p:nvPicPr>
                  <p:cNvPr id="7" name="Immagine 6">
                    <a:extLst>
                      <a:ext uri="{FF2B5EF4-FFF2-40B4-BE49-F238E27FC236}">
                        <a16:creationId xmlns:a16="http://schemas.microsoft.com/office/drawing/2014/main" id="{EE8060C4-6942-4A18-ACF8-8C2E15BFA55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4059889" y="3044804"/>
                    <a:ext cx="5084111" cy="3768951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cxnSp>
                <p:nvCxnSpPr>
                  <p:cNvPr id="25" name="Connettore diritto 24">
                    <a:extLst>
                      <a:ext uri="{FF2B5EF4-FFF2-40B4-BE49-F238E27FC236}">
                        <a16:creationId xmlns:a16="http://schemas.microsoft.com/office/drawing/2014/main" id="{5D8DA91E-9151-4037-AEF1-76FA2DF53083}"/>
                      </a:ext>
                    </a:extLst>
                  </p:cNvPr>
                  <p:cNvCxnSpPr/>
                  <p:nvPr/>
                </p:nvCxnSpPr>
                <p:spPr>
                  <a:xfrm>
                    <a:off x="6162261" y="3289853"/>
                    <a:ext cx="2564296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6" name="Connettore diritto 25">
                    <a:extLst>
                      <a:ext uri="{FF2B5EF4-FFF2-40B4-BE49-F238E27FC236}">
                        <a16:creationId xmlns:a16="http://schemas.microsoft.com/office/drawing/2014/main" id="{42A4C281-502A-4AFE-8FFF-D5CC379CCB1B}"/>
                      </a:ext>
                    </a:extLst>
                  </p:cNvPr>
                  <p:cNvCxnSpPr/>
                  <p:nvPr/>
                </p:nvCxnSpPr>
                <p:spPr>
                  <a:xfrm>
                    <a:off x="6153150" y="3571462"/>
                    <a:ext cx="2564296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Connettore diritto 26">
                    <a:extLst>
                      <a:ext uri="{FF2B5EF4-FFF2-40B4-BE49-F238E27FC236}">
                        <a16:creationId xmlns:a16="http://schemas.microsoft.com/office/drawing/2014/main" id="{6324C97A-BF31-46EF-95DC-3F8E443EA7D8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162261" y="4525618"/>
                    <a:ext cx="2981739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9" name="Connettore diritto 28">
                    <a:extLst>
                      <a:ext uri="{FF2B5EF4-FFF2-40B4-BE49-F238E27FC236}">
                        <a16:creationId xmlns:a16="http://schemas.microsoft.com/office/drawing/2014/main" id="{6EABEC8F-7CEC-4506-8A15-5202C41AA7C4}"/>
                      </a:ext>
                    </a:extLst>
                  </p:cNvPr>
                  <p:cNvCxnSpPr/>
                  <p:nvPr/>
                </p:nvCxnSpPr>
                <p:spPr>
                  <a:xfrm>
                    <a:off x="6153150" y="4793975"/>
                    <a:ext cx="2564296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0" name="Connettore diritto 29">
                    <a:extLst>
                      <a:ext uri="{FF2B5EF4-FFF2-40B4-BE49-F238E27FC236}">
                        <a16:creationId xmlns:a16="http://schemas.microsoft.com/office/drawing/2014/main" id="{D38C8242-49A9-4D69-997D-8F13C58EC333}"/>
                      </a:ext>
                    </a:extLst>
                  </p:cNvPr>
                  <p:cNvCxnSpPr/>
                  <p:nvPr/>
                </p:nvCxnSpPr>
                <p:spPr>
                  <a:xfrm>
                    <a:off x="6153150" y="5062331"/>
                    <a:ext cx="2564296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1" name="Connettore diritto 30">
                    <a:extLst>
                      <a:ext uri="{FF2B5EF4-FFF2-40B4-BE49-F238E27FC236}">
                        <a16:creationId xmlns:a16="http://schemas.microsoft.com/office/drawing/2014/main" id="{285420E4-A354-4E9B-8714-DC538A916C92}"/>
                      </a:ext>
                    </a:extLst>
                  </p:cNvPr>
                  <p:cNvCxnSpPr/>
                  <p:nvPr/>
                </p:nvCxnSpPr>
                <p:spPr>
                  <a:xfrm>
                    <a:off x="6370982" y="5529471"/>
                    <a:ext cx="2564296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2" name="Connettore diritto 31">
                    <a:extLst>
                      <a:ext uri="{FF2B5EF4-FFF2-40B4-BE49-F238E27FC236}">
                        <a16:creationId xmlns:a16="http://schemas.microsoft.com/office/drawing/2014/main" id="{D640B162-7AAA-4873-AC96-38B9176BBFD9}"/>
                      </a:ext>
                    </a:extLst>
                  </p:cNvPr>
                  <p:cNvCxnSpPr/>
                  <p:nvPr/>
                </p:nvCxnSpPr>
                <p:spPr>
                  <a:xfrm>
                    <a:off x="6162261" y="5777948"/>
                    <a:ext cx="2564296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3" name="Connettore diritto 32">
                    <a:extLst>
                      <a:ext uri="{FF2B5EF4-FFF2-40B4-BE49-F238E27FC236}">
                        <a16:creationId xmlns:a16="http://schemas.microsoft.com/office/drawing/2014/main" id="{D4253F32-D30C-4CAE-8CE4-EADAC603301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084982" y="6550777"/>
                    <a:ext cx="4641575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Connettore diritto 34">
                    <a:extLst>
                      <a:ext uri="{FF2B5EF4-FFF2-40B4-BE49-F238E27FC236}">
                        <a16:creationId xmlns:a16="http://schemas.microsoft.com/office/drawing/2014/main" id="{9B62BD3D-FA6A-4282-BF91-3BEA3D522C2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5387009" y="6305612"/>
                    <a:ext cx="3548269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7" name="Connettore diritto 36">
                    <a:extLst>
                      <a:ext uri="{FF2B5EF4-FFF2-40B4-BE49-F238E27FC236}">
                        <a16:creationId xmlns:a16="http://schemas.microsoft.com/office/drawing/2014/main" id="{931A1E7A-FA54-4831-97AB-8BACFDD678D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088297" y="6782689"/>
                    <a:ext cx="1679695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3" name="Gruppo 22">
                  <a:extLst>
                    <a:ext uri="{FF2B5EF4-FFF2-40B4-BE49-F238E27FC236}">
                      <a16:creationId xmlns:a16="http://schemas.microsoft.com/office/drawing/2014/main" id="{062D342D-290E-4070-A74A-9799400EE2F3}"/>
                    </a:ext>
                  </a:extLst>
                </p:cNvPr>
                <p:cNvGrpSpPr/>
                <p:nvPr/>
              </p:nvGrpSpPr>
              <p:grpSpPr>
                <a:xfrm>
                  <a:off x="141632" y="2089527"/>
                  <a:ext cx="5798656" cy="2839752"/>
                  <a:chOff x="141632" y="2089527"/>
                  <a:chExt cx="5798656" cy="2839752"/>
                </a:xfrm>
              </p:grpSpPr>
              <p:pic>
                <p:nvPicPr>
                  <p:cNvPr id="5" name="Immagine 4">
                    <a:extLst>
                      <a:ext uri="{FF2B5EF4-FFF2-40B4-BE49-F238E27FC236}">
                        <a16:creationId xmlns:a16="http://schemas.microsoft.com/office/drawing/2014/main" id="{F3E59249-3B6F-45C4-AC88-86269324993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141632" y="2089527"/>
                    <a:ext cx="5798656" cy="2839752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cxnSp>
                <p:nvCxnSpPr>
                  <p:cNvPr id="9" name="Connettore diritto 8">
                    <a:extLst>
                      <a:ext uri="{FF2B5EF4-FFF2-40B4-BE49-F238E27FC236}">
                        <a16:creationId xmlns:a16="http://schemas.microsoft.com/office/drawing/2014/main" id="{7C7FC29C-DFD1-4D72-A7D2-013CE7BB141B}"/>
                      </a:ext>
                    </a:extLst>
                  </p:cNvPr>
                  <p:cNvCxnSpPr/>
                  <p:nvPr/>
                </p:nvCxnSpPr>
                <p:spPr>
                  <a:xfrm>
                    <a:off x="1371600" y="2405269"/>
                    <a:ext cx="4244009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" name="Connettore diritto 9">
                    <a:extLst>
                      <a:ext uri="{FF2B5EF4-FFF2-40B4-BE49-F238E27FC236}">
                        <a16:creationId xmlns:a16="http://schemas.microsoft.com/office/drawing/2014/main" id="{3A4927AB-A8D0-444E-A39F-68B89F996B5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12035" y="2686877"/>
                    <a:ext cx="5403574" cy="0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" name="Connettore diritto 13">
                    <a:extLst>
                      <a:ext uri="{FF2B5EF4-FFF2-40B4-BE49-F238E27FC236}">
                        <a16:creationId xmlns:a16="http://schemas.microsoft.com/office/drawing/2014/main" id="{56436C6D-2F83-4684-85A8-75C7251AD91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156253" y="3253408"/>
                    <a:ext cx="4611739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" name="Connettore diritto 15">
                    <a:extLst>
                      <a:ext uri="{FF2B5EF4-FFF2-40B4-BE49-F238E27FC236}">
                        <a16:creationId xmlns:a16="http://schemas.microsoft.com/office/drawing/2014/main" id="{871699C1-72DC-4533-8969-48C5063680D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06819" y="3509403"/>
                    <a:ext cx="3748955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" name="Connettore diritto 17">
                    <a:extLst>
                      <a:ext uri="{FF2B5EF4-FFF2-40B4-BE49-F238E27FC236}">
                        <a16:creationId xmlns:a16="http://schemas.microsoft.com/office/drawing/2014/main" id="{7200BDA3-45DA-4EB8-986D-F6384A877B2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770576" y="4069308"/>
                    <a:ext cx="3748955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" name="Connettore diritto 18">
                    <a:extLst>
                      <a:ext uri="{FF2B5EF4-FFF2-40B4-BE49-F238E27FC236}">
                        <a16:creationId xmlns:a16="http://schemas.microsoft.com/office/drawing/2014/main" id="{ED86FF15-4FFD-4822-A413-A688D991ECD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67768" y="4337664"/>
                    <a:ext cx="5600224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Connettore diritto 20">
                    <a:extLst>
                      <a:ext uri="{FF2B5EF4-FFF2-40B4-BE49-F238E27FC236}">
                        <a16:creationId xmlns:a16="http://schemas.microsoft.com/office/drawing/2014/main" id="{FC36C58F-FC0F-4954-AAFD-BF6E75D1B1F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67768" y="4629212"/>
                    <a:ext cx="5219241" cy="0"/>
                  </a:xfrm>
                  <a:prstGeom prst="line">
                    <a:avLst/>
                  </a:prstGeom>
                  <a:ln w="3810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42" name="Gruppo 41">
                <a:extLst>
                  <a:ext uri="{FF2B5EF4-FFF2-40B4-BE49-F238E27FC236}">
                    <a16:creationId xmlns:a16="http://schemas.microsoft.com/office/drawing/2014/main" id="{66EC677E-43F8-4799-9B74-545BE7BA7127}"/>
                  </a:ext>
                </a:extLst>
              </p:cNvPr>
              <p:cNvGrpSpPr/>
              <p:nvPr/>
            </p:nvGrpSpPr>
            <p:grpSpPr>
              <a:xfrm>
                <a:off x="5767992" y="0"/>
                <a:ext cx="3043514" cy="2266122"/>
                <a:chOff x="5767992" y="0"/>
                <a:chExt cx="3043514" cy="2266122"/>
              </a:xfrm>
            </p:grpSpPr>
            <p:pic>
              <p:nvPicPr>
                <p:cNvPr id="3" name="Immagine 2">
                  <a:extLst>
                    <a:ext uri="{FF2B5EF4-FFF2-40B4-BE49-F238E27FC236}">
                      <a16:creationId xmlns:a16="http://schemas.microsoft.com/office/drawing/2014/main" id="{66E37EE7-9663-432B-A46C-D1ED4171D4D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767992" y="0"/>
                  <a:ext cx="3043514" cy="2266122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41" name="Rettangolo 40">
                  <a:extLst>
                    <a:ext uri="{FF2B5EF4-FFF2-40B4-BE49-F238E27FC236}">
                      <a16:creationId xmlns:a16="http://schemas.microsoft.com/office/drawing/2014/main" id="{42F3F7E9-C457-482E-80F2-DCF022D4E634}"/>
                    </a:ext>
                  </a:extLst>
                </p:cNvPr>
                <p:cNvSpPr/>
                <p:nvPr/>
              </p:nvSpPr>
              <p:spPr>
                <a:xfrm>
                  <a:off x="7289749" y="1606802"/>
                  <a:ext cx="1227527" cy="246221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6"/>
                    </a:rPr>
                    <a:t>Apr. 2022</a:t>
                  </a: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</p:grpSp>
        <p:sp>
          <p:nvSpPr>
            <p:cNvPr id="44" name="Rettangolo 43">
              <a:extLst>
                <a:ext uri="{FF2B5EF4-FFF2-40B4-BE49-F238E27FC236}">
                  <a16:creationId xmlns:a16="http://schemas.microsoft.com/office/drawing/2014/main" id="{E104CB66-F89F-4337-8CDE-F14DED2C3EE4}"/>
                </a:ext>
              </a:extLst>
            </p:cNvPr>
            <p:cNvSpPr/>
            <p:nvPr/>
          </p:nvSpPr>
          <p:spPr>
            <a:xfrm>
              <a:off x="675861" y="5068957"/>
              <a:ext cx="2812774" cy="16342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LA DIVERSITÀ DEI CONTRIBUTI CONTRIBUISCE AL SUCCESSO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CULTURA DI  COLLABORAZIONE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582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1305282" y="-114153"/>
            <a:ext cx="930194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 [nuovi giocatori: MIUR] [???]</a:t>
            </a:r>
          </a:p>
        </p:txBody>
      </p:sp>
      <p:pic>
        <p:nvPicPr>
          <p:cNvPr id="9" name="Immagin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817" y="2878074"/>
            <a:ext cx="5306569" cy="3979926"/>
          </a:xfrm>
          <a:prstGeom prst="rect">
            <a:avLst/>
          </a:prstGeom>
        </p:spPr>
      </p:pic>
      <p:grpSp>
        <p:nvGrpSpPr>
          <p:cNvPr id="6" name="Gruppo 5"/>
          <p:cNvGrpSpPr/>
          <p:nvPr/>
        </p:nvGrpSpPr>
        <p:grpSpPr>
          <a:xfrm>
            <a:off x="405696" y="89311"/>
            <a:ext cx="10795821" cy="6637948"/>
            <a:chOff x="405696" y="89311"/>
            <a:chExt cx="10795821" cy="6637948"/>
          </a:xfrm>
        </p:grpSpPr>
        <p:grpSp>
          <p:nvGrpSpPr>
            <p:cNvPr id="7" name="Gruppo 6"/>
            <p:cNvGrpSpPr/>
            <p:nvPr/>
          </p:nvGrpSpPr>
          <p:grpSpPr>
            <a:xfrm>
              <a:off x="405696" y="645744"/>
              <a:ext cx="8738304" cy="6081515"/>
              <a:chOff x="357010" y="744898"/>
              <a:chExt cx="8738304" cy="6081515"/>
            </a:xfrm>
          </p:grpSpPr>
          <p:grpSp>
            <p:nvGrpSpPr>
              <p:cNvPr id="12" name="Gruppo 11"/>
              <p:cNvGrpSpPr/>
              <p:nvPr/>
            </p:nvGrpSpPr>
            <p:grpSpPr>
              <a:xfrm>
                <a:off x="357010" y="744898"/>
                <a:ext cx="8738304" cy="6081515"/>
                <a:chOff x="357010" y="744898"/>
                <a:chExt cx="8738304" cy="6081515"/>
              </a:xfrm>
            </p:grpSpPr>
            <p:pic>
              <p:nvPicPr>
                <p:cNvPr id="23" name="Immagine 22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57010" y="744898"/>
                  <a:ext cx="6772394" cy="3737721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grpSp>
              <p:nvGrpSpPr>
                <p:cNvPr id="24" name="Gruppo 23"/>
                <p:cNvGrpSpPr/>
                <p:nvPr/>
              </p:nvGrpSpPr>
              <p:grpSpPr>
                <a:xfrm>
                  <a:off x="1762954" y="4519500"/>
                  <a:ext cx="7332360" cy="2306913"/>
                  <a:chOff x="1762954" y="4519500"/>
                  <a:chExt cx="7332360" cy="2306913"/>
                </a:xfrm>
              </p:grpSpPr>
              <p:pic>
                <p:nvPicPr>
                  <p:cNvPr id="26" name="Immagine 25"/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1762954" y="4519500"/>
                    <a:ext cx="7171857" cy="1471653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pic>
                <p:nvPicPr>
                  <p:cNvPr id="27" name="Immagine 26"/>
                  <p:cNvPicPr>
                    <a:picLocks noChangeAspect="1"/>
                  </p:cNvPicPr>
                  <p:nvPr/>
                </p:nvPicPr>
                <p:blipFill>
                  <a:blip r:embed="rId6"/>
                  <a:stretch>
                    <a:fillRect/>
                  </a:stretch>
                </p:blipFill>
                <p:spPr>
                  <a:xfrm>
                    <a:off x="1762954" y="5875734"/>
                    <a:ext cx="7332360" cy="950679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</p:grpSp>
            <p:cxnSp>
              <p:nvCxnSpPr>
                <p:cNvPr id="25" name="Connettore diritto 24"/>
                <p:cNvCxnSpPr/>
                <p:nvPr/>
              </p:nvCxnSpPr>
              <p:spPr>
                <a:xfrm>
                  <a:off x="557213" y="3386138"/>
                  <a:ext cx="195738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4" name="Connettore diritto 13"/>
              <p:cNvCxnSpPr/>
              <p:nvPr/>
            </p:nvCxnSpPr>
            <p:spPr>
              <a:xfrm>
                <a:off x="4872250" y="4757736"/>
                <a:ext cx="394335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Connettore diritto 15"/>
              <p:cNvCxnSpPr/>
              <p:nvPr/>
            </p:nvCxnSpPr>
            <p:spPr>
              <a:xfrm>
                <a:off x="1914762" y="4938711"/>
                <a:ext cx="6943702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Connettore diritto 16"/>
              <p:cNvCxnSpPr/>
              <p:nvPr/>
            </p:nvCxnSpPr>
            <p:spPr>
              <a:xfrm>
                <a:off x="1871898" y="5124448"/>
                <a:ext cx="347185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nettore diritto 17"/>
              <p:cNvCxnSpPr/>
              <p:nvPr/>
            </p:nvCxnSpPr>
            <p:spPr>
              <a:xfrm>
                <a:off x="3071810" y="5686427"/>
                <a:ext cx="128587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nettore diritto 18"/>
              <p:cNvCxnSpPr/>
              <p:nvPr/>
            </p:nvCxnSpPr>
            <p:spPr>
              <a:xfrm>
                <a:off x="3100269" y="5875734"/>
                <a:ext cx="128587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nettore diritto 19"/>
              <p:cNvCxnSpPr/>
              <p:nvPr/>
            </p:nvCxnSpPr>
            <p:spPr>
              <a:xfrm>
                <a:off x="3100268" y="6110290"/>
                <a:ext cx="128587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Connettore diritto 20"/>
              <p:cNvCxnSpPr/>
              <p:nvPr/>
            </p:nvCxnSpPr>
            <p:spPr>
              <a:xfrm>
                <a:off x="3395660" y="6496052"/>
                <a:ext cx="128587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Connettore diritto 21"/>
              <p:cNvCxnSpPr/>
              <p:nvPr/>
            </p:nvCxnSpPr>
            <p:spPr>
              <a:xfrm>
                <a:off x="7472362" y="6110290"/>
                <a:ext cx="128587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Gruppo 7"/>
            <p:cNvGrpSpPr/>
            <p:nvPr/>
          </p:nvGrpSpPr>
          <p:grpSpPr>
            <a:xfrm>
              <a:off x="5786672" y="89311"/>
              <a:ext cx="5414845" cy="1505843"/>
              <a:chOff x="2886310" y="1434132"/>
              <a:chExt cx="5414845" cy="1505843"/>
            </a:xfrm>
          </p:grpSpPr>
          <p:pic>
            <p:nvPicPr>
              <p:cNvPr id="10" name="Immagine 9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886310" y="1434132"/>
                <a:ext cx="3371380" cy="150584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1" name="Rettangolo 10"/>
              <p:cNvSpPr/>
              <p:nvPr/>
            </p:nvSpPr>
            <p:spPr>
              <a:xfrm>
                <a:off x="3729155" y="1713566"/>
                <a:ext cx="4572000" cy="27699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8"/>
                  </a:rPr>
                  <a:t>PNR 2021-2027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 </a:t>
                </a:r>
              </a:p>
            </p:txBody>
          </p:sp>
        </p:grpSp>
      </p:grpSp>
      <p:sp>
        <p:nvSpPr>
          <p:cNvPr id="28" name="Rettangolo 27"/>
          <p:cNvSpPr/>
          <p:nvPr/>
        </p:nvSpPr>
        <p:spPr>
          <a:xfrm>
            <a:off x="5793711" y="1822912"/>
            <a:ext cx="3071792" cy="246631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PIANO NAZIONALE SCIENZA APERTA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4 ASSI: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TESTI OPEN ACCESS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DATI FAIR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VALUTAZIONE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COINVOLGIMENTO COMUNITÀ DI RICERCA</a:t>
            </a:r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CE83017C-B430-4A0D-9AC0-3F9F92DEB992}"/>
              </a:ext>
            </a:extLst>
          </p:cNvPr>
          <p:cNvSpPr/>
          <p:nvPr/>
        </p:nvSpPr>
        <p:spPr>
          <a:xfrm>
            <a:off x="69574" y="5362563"/>
            <a:ext cx="1622855" cy="10964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latin typeface="Calibri Light" panose="020F0302020204030204" pitchFamily="34" charset="0"/>
                <a:cs typeface="Calibri Light" panose="020F0302020204030204" pitchFamily="34" charset="0"/>
              </a:rPr>
              <a:t>CERTO, AIUTEREBBE…</a:t>
            </a:r>
          </a:p>
        </p:txBody>
      </p:sp>
    </p:spTree>
    <p:extLst>
      <p:ext uri="{BB962C8B-B14F-4D97-AF65-F5344CB8AC3E}">
        <p14:creationId xmlns:p14="http://schemas.microsoft.com/office/powerpoint/2010/main" val="74553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D245B5B-8D54-49D2-B75F-3C80ED10E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Obiettivi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446753F4-E292-44CC-A0B4-BB9BAD109890}"/>
              </a:ext>
            </a:extLst>
          </p:cNvPr>
          <p:cNvSpPr/>
          <p:nvPr/>
        </p:nvSpPr>
        <p:spPr>
          <a:xfrm>
            <a:off x="999858" y="1606609"/>
            <a:ext cx="2666287" cy="98276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CAPIRE IL CONTESTO E LE RAGIONI DELLE SCELTE POLITICHE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38D6F860-2C9D-48E7-A243-BA04AD1C7EE4}"/>
              </a:ext>
            </a:extLst>
          </p:cNvPr>
          <p:cNvSpPr/>
          <p:nvPr/>
        </p:nvSpPr>
        <p:spPr>
          <a:xfrm>
            <a:off x="5279877" y="1606608"/>
            <a:ext cx="2666287" cy="98276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SUGGERIRE PRATICHE DI OPEN SCIENCE PER IL TEMPLATE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4CB95F7A-AD04-43DB-9940-2FAB62657DA8}"/>
              </a:ext>
            </a:extLst>
          </p:cNvPr>
          <p:cNvSpPr/>
          <p:nvPr/>
        </p:nvSpPr>
        <p:spPr>
          <a:xfrm>
            <a:off x="999857" y="2932171"/>
            <a:ext cx="2666287" cy="98276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PER DISCUTERNE CON I RICERCATORI (PERCHÉ LE POLEMICHE CI SARANNO)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D2F57494-101A-4E87-8ADC-7383E0C08F26}"/>
              </a:ext>
            </a:extLst>
          </p:cNvPr>
          <p:cNvSpPr/>
          <p:nvPr/>
        </p:nvSpPr>
        <p:spPr>
          <a:xfrm>
            <a:off x="999858" y="4268624"/>
            <a:ext cx="2666287" cy="98276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FORNIRE RIFERIMENTI CULTURALI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(UTILI DA RICHIAMARE NELLA PROPOSTA)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A7C32A31-CAE3-4AA5-A92A-741E2740DD9B}"/>
              </a:ext>
            </a:extLst>
          </p:cNvPr>
          <p:cNvSpPr/>
          <p:nvPr/>
        </p:nvSpPr>
        <p:spPr>
          <a:xfrm>
            <a:off x="5272755" y="4286681"/>
            <a:ext cx="2666287" cy="98276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CAPIRE (E FAR CAPIRE) IMPORTANZA DEL DATA MANAGEMENT PLAN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959AE876-DA77-4155-AA2C-7213700A57B0}"/>
              </a:ext>
            </a:extLst>
          </p:cNvPr>
          <p:cNvSpPr/>
          <p:nvPr/>
        </p:nvSpPr>
        <p:spPr>
          <a:xfrm>
            <a:off x="5279876" y="2894176"/>
            <a:ext cx="2666287" cy="98276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CAPIRE (E SAPER DISCUTERE) I NUOVI OBBLIGHI PER TESTI/DATI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A81B5912-23DF-4105-A2CB-DAD7B507585C}"/>
              </a:ext>
            </a:extLst>
          </p:cNvPr>
          <p:cNvSpPr/>
          <p:nvPr/>
        </p:nvSpPr>
        <p:spPr>
          <a:xfrm>
            <a:off x="204654" y="1690688"/>
            <a:ext cx="609600" cy="7721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6ED95786-E6F0-4E27-B82D-36E7ADC51214}"/>
              </a:ext>
            </a:extLst>
          </p:cNvPr>
          <p:cNvSpPr/>
          <p:nvPr/>
        </p:nvSpPr>
        <p:spPr>
          <a:xfrm>
            <a:off x="4267200" y="1678025"/>
            <a:ext cx="609600" cy="7721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D2F39DDA-1D3E-45C4-A8D6-20B10DB88833}"/>
              </a:ext>
            </a:extLst>
          </p:cNvPr>
          <p:cNvSpPr/>
          <p:nvPr/>
        </p:nvSpPr>
        <p:spPr>
          <a:xfrm>
            <a:off x="1083365" y="5585791"/>
            <a:ext cx="6862798" cy="7721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latin typeface="+mj-lt"/>
              </a:rPr>
              <a:t>…OTTIMO MOMENTO PER PROPORRE I CORSI OPEN SCIENCE NEI VOSTRI ENTI, PERCHÉ ORA NE HANNO BISOGNO…</a:t>
            </a:r>
          </a:p>
        </p:txBody>
      </p:sp>
    </p:spTree>
    <p:extLst>
      <p:ext uri="{BB962C8B-B14F-4D97-AF65-F5344CB8AC3E}">
        <p14:creationId xmlns:p14="http://schemas.microsoft.com/office/powerpoint/2010/main" val="281906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olo 10">
            <a:extLst>
              <a:ext uri="{FF2B5EF4-FFF2-40B4-BE49-F238E27FC236}">
                <a16:creationId xmlns:a16="http://schemas.microsoft.com/office/drawing/2014/main" id="{EE331F85-ED59-4B65-B5B6-76E3FB1BC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801" y="22352"/>
            <a:ext cx="8484397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…per questo serve la Open Science</a:t>
            </a:r>
          </a:p>
        </p:txBody>
      </p:sp>
      <p:grpSp>
        <p:nvGrpSpPr>
          <p:cNvPr id="8" name="Gruppo 7">
            <a:extLst>
              <a:ext uri="{FF2B5EF4-FFF2-40B4-BE49-F238E27FC236}">
                <a16:creationId xmlns:a16="http://schemas.microsoft.com/office/drawing/2014/main" id="{BBAF4D3F-8147-42C7-8B81-274CBBE60F21}"/>
              </a:ext>
            </a:extLst>
          </p:cNvPr>
          <p:cNvGrpSpPr/>
          <p:nvPr/>
        </p:nvGrpSpPr>
        <p:grpSpPr>
          <a:xfrm>
            <a:off x="2050991" y="917113"/>
            <a:ext cx="6333362" cy="3193751"/>
            <a:chOff x="3472580" y="-500336"/>
            <a:chExt cx="6333362" cy="3193751"/>
          </a:xfrm>
        </p:grpSpPr>
        <p:grpSp>
          <p:nvGrpSpPr>
            <p:cNvPr id="9" name="Gruppo 8">
              <a:extLst>
                <a:ext uri="{FF2B5EF4-FFF2-40B4-BE49-F238E27FC236}">
                  <a16:creationId xmlns:a16="http://schemas.microsoft.com/office/drawing/2014/main" id="{DD6946DC-4671-40ED-BE0C-E7CA632F6B24}"/>
                </a:ext>
              </a:extLst>
            </p:cNvPr>
            <p:cNvGrpSpPr/>
            <p:nvPr/>
          </p:nvGrpSpPr>
          <p:grpSpPr>
            <a:xfrm>
              <a:off x="3472580" y="-500336"/>
              <a:ext cx="6333362" cy="3176697"/>
              <a:chOff x="3472580" y="-500336"/>
              <a:chExt cx="6333362" cy="3176697"/>
            </a:xfrm>
          </p:grpSpPr>
          <p:grpSp>
            <p:nvGrpSpPr>
              <p:cNvPr id="13" name="Gruppo 12">
                <a:extLst>
                  <a:ext uri="{FF2B5EF4-FFF2-40B4-BE49-F238E27FC236}">
                    <a16:creationId xmlns:a16="http://schemas.microsoft.com/office/drawing/2014/main" id="{A3B3E94A-CBF9-4004-8299-2A699A067A48}"/>
                  </a:ext>
                </a:extLst>
              </p:cNvPr>
              <p:cNvGrpSpPr/>
              <p:nvPr/>
            </p:nvGrpSpPr>
            <p:grpSpPr>
              <a:xfrm>
                <a:off x="3472580" y="-500336"/>
                <a:ext cx="6333362" cy="3176697"/>
                <a:chOff x="3535680" y="-520583"/>
                <a:chExt cx="6333362" cy="3176697"/>
              </a:xfrm>
            </p:grpSpPr>
            <p:grpSp>
              <p:nvGrpSpPr>
                <p:cNvPr id="21" name="Gruppo 20">
                  <a:extLst>
                    <a:ext uri="{FF2B5EF4-FFF2-40B4-BE49-F238E27FC236}">
                      <a16:creationId xmlns:a16="http://schemas.microsoft.com/office/drawing/2014/main" id="{617046A4-B7CF-42AE-A6BE-0A5E9249585C}"/>
                    </a:ext>
                  </a:extLst>
                </p:cNvPr>
                <p:cNvGrpSpPr/>
                <p:nvPr/>
              </p:nvGrpSpPr>
              <p:grpSpPr>
                <a:xfrm>
                  <a:off x="3535680" y="-520583"/>
                  <a:ext cx="6167610" cy="3176697"/>
                  <a:chOff x="3535680" y="-520583"/>
                  <a:chExt cx="6167610" cy="3176697"/>
                </a:xfrm>
              </p:grpSpPr>
              <p:pic>
                <p:nvPicPr>
                  <p:cNvPr id="23" name="Immagine 22">
                    <a:extLst>
                      <a:ext uri="{FF2B5EF4-FFF2-40B4-BE49-F238E27FC236}">
                        <a16:creationId xmlns:a16="http://schemas.microsoft.com/office/drawing/2014/main" id="{202C9E91-401C-4702-BEB9-0BE0D850FDC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3"/>
                  <a:srcRect l="1373" r="1073"/>
                  <a:stretch/>
                </p:blipFill>
                <p:spPr>
                  <a:xfrm>
                    <a:off x="3535680" y="107025"/>
                    <a:ext cx="5547360" cy="2549089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pic>
                <p:nvPicPr>
                  <p:cNvPr id="24" name="Immagine 23">
                    <a:extLst>
                      <a:ext uri="{FF2B5EF4-FFF2-40B4-BE49-F238E27FC236}">
                        <a16:creationId xmlns:a16="http://schemas.microsoft.com/office/drawing/2014/main" id="{93CE2F0C-D22F-483E-B1C6-D0F4D0325E9F}"/>
                      </a:ext>
                    </a:extLst>
                  </p:cNvPr>
                  <p:cNvPicPr/>
                  <p:nvPr/>
                </p:nvPicPr>
                <p:blipFill rotWithShape="1">
                  <a:blip r:embed="rId4"/>
                  <a:srcRect l="23500" t="54233" r="15958" b="29718"/>
                  <a:stretch/>
                </p:blipFill>
                <p:spPr bwMode="auto">
                  <a:xfrm>
                    <a:off x="5998065" y="-388528"/>
                    <a:ext cx="3705225" cy="552450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:spPr>
              </p:pic>
              <p:pic>
                <p:nvPicPr>
                  <p:cNvPr id="25" name="Immagine 24">
                    <a:extLst>
                      <a:ext uri="{FF2B5EF4-FFF2-40B4-BE49-F238E27FC236}">
                        <a16:creationId xmlns:a16="http://schemas.microsoft.com/office/drawing/2014/main" id="{1F5D7183-C52F-4DCB-AA01-611635CB8CDE}"/>
                      </a:ext>
                    </a:extLst>
                  </p:cNvPr>
                  <p:cNvPicPr/>
                  <p:nvPr/>
                </p:nvPicPr>
                <p:blipFill rotWithShape="1">
                  <a:blip r:embed="rId4"/>
                  <a:srcRect l="1868" t="8300" r="88794" b="83123"/>
                  <a:stretch/>
                </p:blipFill>
                <p:spPr bwMode="auto">
                  <a:xfrm>
                    <a:off x="7134801" y="-520583"/>
                    <a:ext cx="571500" cy="295275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:spPr>
              </p:pic>
            </p:grpSp>
            <p:sp>
              <p:nvSpPr>
                <p:cNvPr id="22" name="Rettangolo 21">
                  <a:extLst>
                    <a:ext uri="{FF2B5EF4-FFF2-40B4-BE49-F238E27FC236}">
                      <a16:creationId xmlns:a16="http://schemas.microsoft.com/office/drawing/2014/main" id="{FE0832FC-A04C-43B1-BC99-DDF24273B58E}"/>
                    </a:ext>
                  </a:extLst>
                </p:cNvPr>
                <p:cNvSpPr/>
                <p:nvPr/>
              </p:nvSpPr>
              <p:spPr>
                <a:xfrm>
                  <a:off x="8268924" y="-423608"/>
                  <a:ext cx="1600118" cy="21544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5"/>
                    </a:rPr>
                    <a:t>https://doi.org/10.32388/838962</a:t>
                  </a:r>
                  <a:r>
                    <a:rPr kumimoji="0" lang="it-IT" sz="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cxnSp>
            <p:nvCxnSpPr>
              <p:cNvPr id="14" name="Connettore diritto 13">
                <a:extLst>
                  <a:ext uri="{FF2B5EF4-FFF2-40B4-BE49-F238E27FC236}">
                    <a16:creationId xmlns:a16="http://schemas.microsoft.com/office/drawing/2014/main" id="{DB24866E-E9E8-4575-969E-2B6A4E0A5438}"/>
                  </a:ext>
                </a:extLst>
              </p:cNvPr>
              <p:cNvCxnSpPr/>
              <p:nvPr/>
            </p:nvCxnSpPr>
            <p:spPr>
              <a:xfrm>
                <a:off x="5214489" y="487682"/>
                <a:ext cx="3372162" cy="0"/>
              </a:xfrm>
              <a:prstGeom prst="line">
                <a:avLst/>
              </a:prstGeom>
              <a:ln>
                <a:solidFill>
                  <a:srgbClr val="33CC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Connettore diritto 14">
                <a:extLst>
                  <a:ext uri="{FF2B5EF4-FFF2-40B4-BE49-F238E27FC236}">
                    <a16:creationId xmlns:a16="http://schemas.microsoft.com/office/drawing/2014/main" id="{DEED8334-796C-4C95-81C6-D7AAB0C59DB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476059" y="778613"/>
                <a:ext cx="5473618" cy="0"/>
              </a:xfrm>
              <a:prstGeom prst="line">
                <a:avLst/>
              </a:prstGeom>
              <a:ln>
                <a:solidFill>
                  <a:srgbClr val="33CC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Connettore diritto 15">
                <a:extLst>
                  <a:ext uri="{FF2B5EF4-FFF2-40B4-BE49-F238E27FC236}">
                    <a16:creationId xmlns:a16="http://schemas.microsoft.com/office/drawing/2014/main" id="{1BA5FD0D-FF24-41AD-A6E7-9CB45880A2E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472580" y="1018903"/>
                <a:ext cx="3973249" cy="0"/>
              </a:xfrm>
              <a:prstGeom prst="line">
                <a:avLst/>
              </a:prstGeom>
              <a:ln>
                <a:solidFill>
                  <a:srgbClr val="33CC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Connettore diritto 16">
                <a:extLst>
                  <a:ext uri="{FF2B5EF4-FFF2-40B4-BE49-F238E27FC236}">
                    <a16:creationId xmlns:a16="http://schemas.microsoft.com/office/drawing/2014/main" id="{095AFFBA-65FF-4A15-9A1C-C154CF823F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70646" y="1271232"/>
                <a:ext cx="4685968" cy="0"/>
              </a:xfrm>
              <a:prstGeom prst="line">
                <a:avLst/>
              </a:prstGeom>
              <a:ln>
                <a:solidFill>
                  <a:srgbClr val="33CC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nettore diritto 17">
                <a:extLst>
                  <a:ext uri="{FF2B5EF4-FFF2-40B4-BE49-F238E27FC236}">
                    <a16:creationId xmlns:a16="http://schemas.microsoft.com/office/drawing/2014/main" id="{94E6A20D-FF48-4A05-95ED-DAA3F077E3D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472580" y="2390505"/>
                <a:ext cx="5009605" cy="0"/>
              </a:xfrm>
              <a:prstGeom prst="line">
                <a:avLst/>
              </a:prstGeom>
              <a:ln>
                <a:solidFill>
                  <a:srgbClr val="33CC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nettore diritto 18">
                <a:extLst>
                  <a:ext uri="{FF2B5EF4-FFF2-40B4-BE49-F238E27FC236}">
                    <a16:creationId xmlns:a16="http://schemas.microsoft.com/office/drawing/2014/main" id="{37EA05EF-2364-46F2-B64D-5C8F5F328B7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346266" y="2105713"/>
                <a:ext cx="4603411" cy="0"/>
              </a:xfrm>
              <a:prstGeom prst="line">
                <a:avLst/>
              </a:prstGeom>
              <a:ln>
                <a:solidFill>
                  <a:srgbClr val="33CC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nettore diritto 19">
                <a:extLst>
                  <a:ext uri="{FF2B5EF4-FFF2-40B4-BE49-F238E27FC236}">
                    <a16:creationId xmlns:a16="http://schemas.microsoft.com/office/drawing/2014/main" id="{14F42A58-FF14-4BDE-917F-58A08AA99C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476154" y="2658943"/>
                <a:ext cx="1103735" cy="0"/>
              </a:xfrm>
              <a:prstGeom prst="line">
                <a:avLst/>
              </a:prstGeom>
              <a:ln>
                <a:solidFill>
                  <a:srgbClr val="33CC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75882BBD-1403-47DD-B9F1-760334F06856}"/>
                </a:ext>
              </a:extLst>
            </p:cNvPr>
            <p:cNvSpPr/>
            <p:nvPr/>
          </p:nvSpPr>
          <p:spPr>
            <a:xfrm>
              <a:off x="6246260" y="2477971"/>
              <a:ext cx="2793883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6"/>
                </a:rPr>
                <a:t>https://www.accelerateopenscience.nl/what-is-open-science/</a:t>
              </a:r>
              <a:endParaRPr kumimoji="0" lang="it-IT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6" name="Rettangolo 25">
            <a:extLst>
              <a:ext uri="{FF2B5EF4-FFF2-40B4-BE49-F238E27FC236}">
                <a16:creationId xmlns:a16="http://schemas.microsoft.com/office/drawing/2014/main" id="{75FAF5D0-8D4B-4F49-83A8-98A08F7BEB74}"/>
              </a:ext>
            </a:extLst>
          </p:cNvPr>
          <p:cNvSpPr/>
          <p:nvPr/>
        </p:nvSpPr>
        <p:spPr>
          <a:xfrm>
            <a:off x="2050992" y="4192784"/>
            <a:ext cx="2687960" cy="149871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NUOVO MODO DI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CONDURRE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PUBBLICARE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VALUTARE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LA RICERCA</a:t>
            </a:r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53A524BC-2B41-4F20-A0CB-11F0754337FD}"/>
              </a:ext>
            </a:extLst>
          </p:cNvPr>
          <p:cNvSpPr/>
          <p:nvPr/>
        </p:nvSpPr>
        <p:spPr>
          <a:xfrm>
            <a:off x="4824671" y="4207128"/>
            <a:ext cx="2793883" cy="148437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CONDIVIDENDO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DATI/TESTI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STRUMENTI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RISULTATI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PRIMA E PIÙ APERTO POSSIBILE </a:t>
            </a:r>
          </a:p>
        </p:txBody>
      </p:sp>
      <p:sp>
        <p:nvSpPr>
          <p:cNvPr id="28" name="Rettangolo 27">
            <a:extLst>
              <a:ext uri="{FF2B5EF4-FFF2-40B4-BE49-F238E27FC236}">
                <a16:creationId xmlns:a16="http://schemas.microsoft.com/office/drawing/2014/main" id="{4BFF370C-318E-4D95-90EE-45E41276AB0C}"/>
              </a:ext>
            </a:extLst>
          </p:cNvPr>
          <p:cNvSpPr/>
          <p:nvPr/>
        </p:nvSpPr>
        <p:spPr>
          <a:xfrm>
            <a:off x="2050991" y="5816965"/>
            <a:ext cx="5567563" cy="86584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QUESTO PORTA A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SCIENZA PIÙ SOLIDA, ACCESSO PIÙ RAPIDO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CHE SI TRADUCE IN IMPATTO SOCIALE/ECONOMICO</a:t>
            </a:r>
          </a:p>
        </p:txBody>
      </p:sp>
      <p:sp>
        <p:nvSpPr>
          <p:cNvPr id="29" name="Freccia a destra 28">
            <a:extLst>
              <a:ext uri="{FF2B5EF4-FFF2-40B4-BE49-F238E27FC236}">
                <a16:creationId xmlns:a16="http://schemas.microsoft.com/office/drawing/2014/main" id="{10BD4702-009F-4D6D-A406-44ED0677D043}"/>
              </a:ext>
            </a:extLst>
          </p:cNvPr>
          <p:cNvSpPr/>
          <p:nvPr/>
        </p:nvSpPr>
        <p:spPr>
          <a:xfrm>
            <a:off x="136733" y="3938068"/>
            <a:ext cx="2384276" cy="2043985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OS NON PIÙ SOLO IN DISSEMINAZIONE MA IN ECCELLENZA SCIENTIFICA</a:t>
            </a:r>
          </a:p>
        </p:txBody>
      </p:sp>
      <p:pic>
        <p:nvPicPr>
          <p:cNvPr id="30" name="Immagine 29">
            <a:extLst>
              <a:ext uri="{FF2B5EF4-FFF2-40B4-BE49-F238E27FC236}">
                <a16:creationId xmlns:a16="http://schemas.microsoft.com/office/drawing/2014/main" id="{A0FBFB3F-9CB9-4EA9-8994-E9DDCC7D74C3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03502" y="90063"/>
            <a:ext cx="4621169" cy="15241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224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olo 10">
            <a:extLst>
              <a:ext uri="{FF2B5EF4-FFF2-40B4-BE49-F238E27FC236}">
                <a16:creationId xmlns:a16="http://schemas.microsoft.com/office/drawing/2014/main" id="{EE331F85-ED59-4B65-B5B6-76E3FB1BC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453" y="-93172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…Open Science in HEU</a:t>
            </a:r>
          </a:p>
        </p:txBody>
      </p:sp>
      <p:grpSp>
        <p:nvGrpSpPr>
          <p:cNvPr id="5" name="Gruppo 4"/>
          <p:cNvGrpSpPr/>
          <p:nvPr/>
        </p:nvGrpSpPr>
        <p:grpSpPr>
          <a:xfrm>
            <a:off x="490453" y="993006"/>
            <a:ext cx="5712991" cy="5839355"/>
            <a:chOff x="1888811" y="1018645"/>
            <a:chExt cx="5712991" cy="5839355"/>
          </a:xfrm>
        </p:grpSpPr>
        <p:pic>
          <p:nvPicPr>
            <p:cNvPr id="3" name="Immagin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88811" y="1018645"/>
              <a:ext cx="5712991" cy="5839355"/>
            </a:xfrm>
            <a:prstGeom prst="rect">
              <a:avLst/>
            </a:prstGeom>
          </p:spPr>
        </p:pic>
        <p:sp>
          <p:nvSpPr>
            <p:cNvPr id="4" name="Rettangolo 3"/>
            <p:cNvSpPr/>
            <p:nvPr/>
          </p:nvSpPr>
          <p:spPr>
            <a:xfrm>
              <a:off x="6298441" y="6488668"/>
              <a:ext cx="1008022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4"/>
                </a:rPr>
                <a:t>UNESCO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A3D07B82-EE04-42C2-8C2B-04F67C2B7910}"/>
              </a:ext>
            </a:extLst>
          </p:cNvPr>
          <p:cNvSpPr/>
          <p:nvPr/>
        </p:nvSpPr>
        <p:spPr>
          <a:xfrm>
            <a:off x="2855563" y="1606608"/>
            <a:ext cx="897309" cy="1204957"/>
          </a:xfrm>
          <a:prstGeom prst="roundRect">
            <a:avLst/>
          </a:prstGeom>
          <a:noFill/>
          <a:ln w="28575">
            <a:solidFill>
              <a:srgbClr val="0091B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8306CCA8-5CAA-43B4-8E15-0895694860EA}"/>
              </a:ext>
            </a:extLst>
          </p:cNvPr>
          <p:cNvSpPr/>
          <p:nvPr/>
        </p:nvSpPr>
        <p:spPr>
          <a:xfrm>
            <a:off x="6331632" y="2102266"/>
            <a:ext cx="2632104" cy="247828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TUTTI QUESTI COMPONENTI VANNO CONSIDERATI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 DECLINATI COERENTEMENTE AL PROGETTO NEL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PROPOSAL TEMPLATE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, 1.2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EXCELLENCE-METHODOLOGY  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0C81AD52-8EBC-404A-95C1-4916BB1366F1}"/>
              </a:ext>
            </a:extLst>
          </p:cNvPr>
          <p:cNvSpPr/>
          <p:nvPr/>
        </p:nvSpPr>
        <p:spPr>
          <a:xfrm>
            <a:off x="6331632" y="4913831"/>
            <a:ext cx="2632104" cy="177572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APPUNTO PERCHÉ OPEN SCIENCE È UN METODO PER FARE RICERCA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VIENE VALUTATO NEL CRITERIO DI «ECCELLENZA»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1E069B68-788C-417B-BF1F-4F026BE35634}"/>
              </a:ext>
            </a:extLst>
          </p:cNvPr>
          <p:cNvSpPr/>
          <p:nvPr/>
        </p:nvSpPr>
        <p:spPr>
          <a:xfrm>
            <a:off x="6635035" y="107196"/>
            <a:ext cx="1978269" cy="16617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FOCUS SULL’INTERO PROCESSO, NON SOLO SULLA</a:t>
            </a:r>
            <a:r>
              <a:rPr kumimoji="0" lang="it-IT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SINTESI FINALE (ARTICOLO)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296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9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…verso l’Open Science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DE050CC7-7032-472B-819D-1C24602EC450}"/>
              </a:ext>
            </a:extLst>
          </p:cNvPr>
          <p:cNvGrpSpPr/>
          <p:nvPr/>
        </p:nvGrpSpPr>
        <p:grpSpPr>
          <a:xfrm>
            <a:off x="94413" y="1879259"/>
            <a:ext cx="8732983" cy="4907382"/>
            <a:chOff x="290966" y="631573"/>
            <a:chExt cx="8732983" cy="4907382"/>
          </a:xfrm>
        </p:grpSpPr>
        <p:pic>
          <p:nvPicPr>
            <p:cNvPr id="3" name="Immagin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0966" y="631573"/>
              <a:ext cx="8732983" cy="487319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13C79EF8-8CB7-4316-83EC-2E92E2B20A59}"/>
                </a:ext>
              </a:extLst>
            </p:cNvPr>
            <p:cNvSpPr txBox="1"/>
            <p:nvPr/>
          </p:nvSpPr>
          <p:spPr>
            <a:xfrm>
              <a:off x="7511219" y="5261956"/>
              <a:ext cx="1004131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4"/>
                </a:rPr>
                <a:t>OS </a:t>
              </a:r>
              <a:r>
                <a:rPr kumimoji="0" lang="it-IT" sz="1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4"/>
                </a:rPr>
                <a:t>rainbow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4" name="Rettangolo 3">
            <a:extLst>
              <a:ext uri="{FF2B5EF4-FFF2-40B4-BE49-F238E27FC236}">
                <a16:creationId xmlns:a16="http://schemas.microsoft.com/office/drawing/2014/main" id="{40FC5B47-F721-4AD5-B8BB-052C9C402073}"/>
              </a:ext>
            </a:extLst>
          </p:cNvPr>
          <p:cNvSpPr/>
          <p:nvPr/>
        </p:nvSpPr>
        <p:spPr>
          <a:xfrm>
            <a:off x="1381539" y="1311965"/>
            <a:ext cx="6937258" cy="9044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arenR"/>
            </a:pPr>
            <a:r>
              <a:rPr lang="it-IT" dirty="0">
                <a:latin typeface="+mj-lt"/>
              </a:rPr>
              <a:t>TUTTE QUESTE PRATICHE POSSONO ESSERE UTILIZZATE ANCHE ORA!</a:t>
            </a:r>
          </a:p>
          <a:p>
            <a:pPr marL="342900" indent="-342900" algn="ctr">
              <a:buAutoNum type="arabicParenR"/>
            </a:pPr>
            <a:r>
              <a:rPr lang="it-IT" dirty="0">
                <a:latin typeface="+mj-lt"/>
              </a:rPr>
              <a:t>SONO QUESTE LE PRATICHE DA ADOTTARE E ADATTARE ALLA PROPOSTA DI PROGETTO</a:t>
            </a:r>
          </a:p>
        </p:txBody>
      </p:sp>
    </p:spTree>
    <p:extLst>
      <p:ext uri="{BB962C8B-B14F-4D97-AF65-F5344CB8AC3E}">
        <p14:creationId xmlns:p14="http://schemas.microsoft.com/office/powerpoint/2010/main" val="351208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DF03596-F34E-4D0A-B0C1-3B44B37E1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Storie di vita vissuta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170E74A0-06FC-411C-9610-CC5C9ECCE46A}"/>
              </a:ext>
            </a:extLst>
          </p:cNvPr>
          <p:cNvSpPr/>
          <p:nvPr/>
        </p:nvSpPr>
        <p:spPr>
          <a:xfrm>
            <a:off x="2464904" y="5068956"/>
            <a:ext cx="4214192" cy="15405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>
                <a:latin typeface="+mj-lt"/>
              </a:rPr>
              <a:t>«MA S</a:t>
            </a:r>
            <a:r>
              <a:rPr lang="it-IT" dirty="0">
                <a:latin typeface="+mj-lt"/>
                <a:cs typeface="Calibri Light" panose="020F0302020204030204" pitchFamily="34" charset="0"/>
              </a:rPr>
              <a:t>Ì, NON CAMBIA NULLA DA HORIZON 2020… HANNO AGGIUNTO OPEN SCIENCE? CI SCRIVI UNA PAGINETTA SU OPEN SCIENCE E LA COPIAMO TUTTI, CI SCRIVI LO SCHEMA DI DMP E LO COPIAMO TUTTI»</a:t>
            </a:r>
            <a:endParaRPr lang="it-IT" dirty="0">
              <a:latin typeface="+mj-lt"/>
            </a:endParaRP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ED7B5DA9-D169-4DC5-94AF-143DCA80E49C}"/>
              </a:ext>
            </a:extLst>
          </p:cNvPr>
          <p:cNvSpPr/>
          <p:nvPr/>
        </p:nvSpPr>
        <p:spPr>
          <a:xfrm>
            <a:off x="5287617" y="3753333"/>
            <a:ext cx="3227733" cy="132556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400" dirty="0">
                <a:latin typeface="+mj-lt"/>
              </a:rPr>
              <a:t>…SPERO SIA CHIARO CHE </a:t>
            </a:r>
            <a:r>
              <a:rPr lang="it-IT" sz="2400" dirty="0">
                <a:latin typeface="+mj-lt"/>
                <a:cs typeface="Calibri Light" panose="020F0302020204030204" pitchFamily="34" charset="0"/>
              </a:rPr>
              <a:t>È ESATTAMENTE CIÒ CHE </a:t>
            </a:r>
            <a:r>
              <a:rPr lang="it-IT" sz="2400" b="1" dirty="0">
                <a:solidFill>
                  <a:schemeClr val="tx1"/>
                </a:solidFill>
                <a:latin typeface="+mj-lt"/>
                <a:cs typeface="Calibri Light" panose="020F0302020204030204" pitchFamily="34" charset="0"/>
              </a:rPr>
              <a:t>NON</a:t>
            </a:r>
            <a:r>
              <a:rPr lang="it-IT" sz="2400" dirty="0">
                <a:latin typeface="+mj-lt"/>
                <a:cs typeface="Calibri Light" panose="020F0302020204030204" pitchFamily="34" charset="0"/>
              </a:rPr>
              <a:t> BISOGNA FARE…</a:t>
            </a:r>
            <a:endParaRPr lang="it-IT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1032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C8E9DA2-30A7-4A30-9552-FD1AEE490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Help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0DB308E4-0E2B-43DD-8684-C611316144B5}"/>
              </a:ext>
            </a:extLst>
          </p:cNvPr>
          <p:cNvGrpSpPr/>
          <p:nvPr/>
        </p:nvGrpSpPr>
        <p:grpSpPr>
          <a:xfrm>
            <a:off x="437322" y="221524"/>
            <a:ext cx="9611138" cy="6410610"/>
            <a:chOff x="437322" y="221524"/>
            <a:chExt cx="9611138" cy="6410610"/>
          </a:xfrm>
        </p:grpSpPr>
        <p:grpSp>
          <p:nvGrpSpPr>
            <p:cNvPr id="15" name="Gruppo 14">
              <a:extLst>
                <a:ext uri="{FF2B5EF4-FFF2-40B4-BE49-F238E27FC236}">
                  <a16:creationId xmlns:a16="http://schemas.microsoft.com/office/drawing/2014/main" id="{F539B734-1A9E-43B4-963C-259CA1C4639E}"/>
                </a:ext>
              </a:extLst>
            </p:cNvPr>
            <p:cNvGrpSpPr/>
            <p:nvPr/>
          </p:nvGrpSpPr>
          <p:grpSpPr>
            <a:xfrm>
              <a:off x="437322" y="221524"/>
              <a:ext cx="8078028" cy="6410610"/>
              <a:chOff x="437322" y="221524"/>
              <a:chExt cx="8078028" cy="6410610"/>
            </a:xfrm>
          </p:grpSpPr>
          <p:grpSp>
            <p:nvGrpSpPr>
              <p:cNvPr id="6" name="Gruppo 5">
                <a:extLst>
                  <a:ext uri="{FF2B5EF4-FFF2-40B4-BE49-F238E27FC236}">
                    <a16:creationId xmlns:a16="http://schemas.microsoft.com/office/drawing/2014/main" id="{AB62E220-BA6A-4CF4-BBC5-1C6186DF0532}"/>
                  </a:ext>
                </a:extLst>
              </p:cNvPr>
              <p:cNvGrpSpPr/>
              <p:nvPr/>
            </p:nvGrpSpPr>
            <p:grpSpPr>
              <a:xfrm>
                <a:off x="437322" y="2184810"/>
                <a:ext cx="2807273" cy="3206681"/>
                <a:chOff x="437322" y="2184810"/>
                <a:chExt cx="2807273" cy="3206681"/>
              </a:xfrm>
            </p:grpSpPr>
            <p:pic>
              <p:nvPicPr>
                <p:cNvPr id="4" name="Immagine 3">
                  <a:extLst>
                    <a:ext uri="{FF2B5EF4-FFF2-40B4-BE49-F238E27FC236}">
                      <a16:creationId xmlns:a16="http://schemas.microsoft.com/office/drawing/2014/main" id="{1B1407BF-D916-4315-8E99-C3F244E45ED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37322" y="2184810"/>
                  <a:ext cx="2807273" cy="3206681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5" name="Rettangolo 4">
                  <a:extLst>
                    <a:ext uri="{FF2B5EF4-FFF2-40B4-BE49-F238E27FC236}">
                      <a16:creationId xmlns:a16="http://schemas.microsoft.com/office/drawing/2014/main" id="{652AEA6E-94FA-4C46-9A7F-D97F6DB15D96}"/>
                    </a:ext>
                  </a:extLst>
                </p:cNvPr>
                <p:cNvSpPr/>
                <p:nvPr/>
              </p:nvSpPr>
              <p:spPr>
                <a:xfrm>
                  <a:off x="1606204" y="2184810"/>
                  <a:ext cx="476412" cy="246221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it-IT" sz="1000" dirty="0">
                      <a:hlinkClick r:id="rId4"/>
                    </a:rPr>
                    <a:t>2022</a:t>
                  </a:r>
                  <a:r>
                    <a:rPr lang="it-IT" sz="1000" dirty="0"/>
                    <a:t> </a:t>
                  </a:r>
                </a:p>
              </p:txBody>
            </p:sp>
          </p:grpSp>
          <p:grpSp>
            <p:nvGrpSpPr>
              <p:cNvPr id="10" name="Gruppo 9">
                <a:extLst>
                  <a:ext uri="{FF2B5EF4-FFF2-40B4-BE49-F238E27FC236}">
                    <a16:creationId xmlns:a16="http://schemas.microsoft.com/office/drawing/2014/main" id="{1CF460E6-4C00-4638-AC89-626AC5BACFB9}"/>
                  </a:ext>
                </a:extLst>
              </p:cNvPr>
              <p:cNvGrpSpPr/>
              <p:nvPr/>
            </p:nvGrpSpPr>
            <p:grpSpPr>
              <a:xfrm>
                <a:off x="3415603" y="221524"/>
                <a:ext cx="4462659" cy="2359356"/>
                <a:chOff x="3415603" y="221524"/>
                <a:chExt cx="4462659" cy="2359356"/>
              </a:xfrm>
            </p:grpSpPr>
            <p:pic>
              <p:nvPicPr>
                <p:cNvPr id="8" name="Immagine 7">
                  <a:extLst>
                    <a:ext uri="{FF2B5EF4-FFF2-40B4-BE49-F238E27FC236}">
                      <a16:creationId xmlns:a16="http://schemas.microsoft.com/office/drawing/2014/main" id="{58EA438C-5584-423C-AFF3-6497BA6F4C9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415603" y="221524"/>
                  <a:ext cx="4462659" cy="2359356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9" name="Rettangolo 8">
                  <a:extLst>
                    <a:ext uri="{FF2B5EF4-FFF2-40B4-BE49-F238E27FC236}">
                      <a16:creationId xmlns:a16="http://schemas.microsoft.com/office/drawing/2014/main" id="{49102D96-0547-4DC9-9763-0A9CDDD4B801}"/>
                    </a:ext>
                  </a:extLst>
                </p:cNvPr>
                <p:cNvSpPr/>
                <p:nvPr/>
              </p:nvSpPr>
              <p:spPr>
                <a:xfrm>
                  <a:off x="4361315" y="671930"/>
                  <a:ext cx="1708545" cy="27699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it-IT" sz="1200" dirty="0">
                      <a:hlinkClick r:id="rId6"/>
                    </a:rPr>
                    <a:t>https://open-science.it/</a:t>
                  </a:r>
                  <a:r>
                    <a:rPr lang="it-IT" sz="1200" dirty="0"/>
                    <a:t> </a:t>
                  </a:r>
                </a:p>
              </p:txBody>
            </p:sp>
          </p:grpSp>
          <p:grpSp>
            <p:nvGrpSpPr>
              <p:cNvPr id="14" name="Gruppo 13">
                <a:extLst>
                  <a:ext uri="{FF2B5EF4-FFF2-40B4-BE49-F238E27FC236}">
                    <a16:creationId xmlns:a16="http://schemas.microsoft.com/office/drawing/2014/main" id="{80CC8374-2BD2-494A-9C74-964E0E02CC34}"/>
                  </a:ext>
                </a:extLst>
              </p:cNvPr>
              <p:cNvGrpSpPr/>
              <p:nvPr/>
            </p:nvGrpSpPr>
            <p:grpSpPr>
              <a:xfrm>
                <a:off x="2778517" y="4150847"/>
                <a:ext cx="5736833" cy="2481287"/>
                <a:chOff x="2778517" y="4150847"/>
                <a:chExt cx="5736833" cy="2481287"/>
              </a:xfrm>
            </p:grpSpPr>
            <p:pic>
              <p:nvPicPr>
                <p:cNvPr id="12" name="Immagine 11">
                  <a:extLst>
                    <a:ext uri="{FF2B5EF4-FFF2-40B4-BE49-F238E27FC236}">
                      <a16:creationId xmlns:a16="http://schemas.microsoft.com/office/drawing/2014/main" id="{E14204C9-3089-44DD-BEC6-A29B451AB01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778517" y="4150847"/>
                  <a:ext cx="5736833" cy="2481287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13" name="Rettangolo 12">
                  <a:extLst>
                    <a:ext uri="{FF2B5EF4-FFF2-40B4-BE49-F238E27FC236}">
                      <a16:creationId xmlns:a16="http://schemas.microsoft.com/office/drawing/2014/main" id="{C5DFBB69-BE1A-410F-9EFE-632CB88A826E}"/>
                    </a:ext>
                  </a:extLst>
                </p:cNvPr>
                <p:cNvSpPr/>
                <p:nvPr/>
              </p:nvSpPr>
              <p:spPr>
                <a:xfrm>
                  <a:off x="3976915" y="4387334"/>
                  <a:ext cx="2092945" cy="27699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it-IT" sz="1200" dirty="0">
                      <a:hlinkClick r:id="rId8"/>
                    </a:rPr>
                    <a:t>https://www.oa.unito.it/new/</a:t>
                  </a:r>
                  <a:r>
                    <a:rPr lang="it-IT" sz="1200" dirty="0"/>
                    <a:t> </a:t>
                  </a:r>
                </a:p>
              </p:txBody>
            </p:sp>
          </p:grpSp>
        </p:grpSp>
        <p:grpSp>
          <p:nvGrpSpPr>
            <p:cNvPr id="19" name="Gruppo 18">
              <a:extLst>
                <a:ext uri="{FF2B5EF4-FFF2-40B4-BE49-F238E27FC236}">
                  <a16:creationId xmlns:a16="http://schemas.microsoft.com/office/drawing/2014/main" id="{B6A80960-B49D-4499-ACDA-59AB3BCA6DAE}"/>
                </a:ext>
              </a:extLst>
            </p:cNvPr>
            <p:cNvGrpSpPr/>
            <p:nvPr/>
          </p:nvGrpSpPr>
          <p:grpSpPr>
            <a:xfrm>
              <a:off x="4736408" y="1977373"/>
              <a:ext cx="5312052" cy="2097206"/>
              <a:chOff x="4736408" y="1977373"/>
              <a:chExt cx="5312052" cy="2097206"/>
            </a:xfrm>
          </p:grpSpPr>
          <p:pic>
            <p:nvPicPr>
              <p:cNvPr id="17" name="Immagine 16">
                <a:extLst>
                  <a:ext uri="{FF2B5EF4-FFF2-40B4-BE49-F238E27FC236}">
                    <a16:creationId xmlns:a16="http://schemas.microsoft.com/office/drawing/2014/main" id="{B397EC73-AE67-4BBD-A444-C15F92BB640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736408" y="1977373"/>
                <a:ext cx="4243184" cy="209720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8" name="Rettangolo 17">
                <a:extLst>
                  <a:ext uri="{FF2B5EF4-FFF2-40B4-BE49-F238E27FC236}">
                    <a16:creationId xmlns:a16="http://schemas.microsoft.com/office/drawing/2014/main" id="{9B75CF44-CC24-4474-B587-19FE1CE97AC2}"/>
                  </a:ext>
                </a:extLst>
              </p:cNvPr>
              <p:cNvSpPr/>
              <p:nvPr/>
            </p:nvSpPr>
            <p:spPr>
              <a:xfrm>
                <a:off x="5476460" y="2157244"/>
                <a:ext cx="4572000" cy="27699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it-IT" sz="1200" dirty="0">
                    <a:hlinkClick r:id="rId10"/>
                  </a:rPr>
                  <a:t>Lista OA Italia</a:t>
                </a:r>
                <a:r>
                  <a:rPr lang="it-IT" sz="1200" dirty="0"/>
                  <a:t> 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1820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1">
            <a:extLst>
              <a:ext uri="{FF2B5EF4-FFF2-40B4-BE49-F238E27FC236}">
                <a16:creationId xmlns:a16="http://schemas.microsoft.com/office/drawing/2014/main" id="{0F5046DF-EE5D-4E9E-98EC-98234733A9EC}"/>
              </a:ext>
            </a:extLst>
          </p:cNvPr>
          <p:cNvSpPr txBox="1">
            <a:spLocks/>
          </p:cNvSpPr>
          <p:nvPr/>
        </p:nvSpPr>
        <p:spPr bwMode="auto">
          <a:xfrm>
            <a:off x="561242" y="-94003"/>
            <a:ext cx="8240926" cy="1325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it-IT" sz="5400" dirty="0">
                <a:solidFill>
                  <a:prstClr val="white"/>
                </a:solidFill>
                <a:latin typeface="Calibri Light" panose="020F0302020204030204"/>
              </a:rPr>
              <a:t>2</a:t>
            </a:r>
            <a:r>
              <a:rPr kumimoji="0" lang="it-IT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. Contesto europeo e EOSC</a:t>
            </a:r>
          </a:p>
        </p:txBody>
      </p:sp>
    </p:spTree>
    <p:extLst>
      <p:ext uri="{BB962C8B-B14F-4D97-AF65-F5344CB8AC3E}">
        <p14:creationId xmlns:p14="http://schemas.microsoft.com/office/powerpoint/2010/main" val="5940369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AutoShape 2" descr="Risultati immagini per moedas ue">
            <a:extLst>
              <a:ext uri="{FF2B5EF4-FFF2-40B4-BE49-F238E27FC236}">
                <a16:creationId xmlns:a16="http://schemas.microsoft.com/office/drawing/2014/main" id="{10E9A73F-47F7-4668-B5D3-621DF22959E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it-IT" altLang="it-IT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71684" name="AutoShape 4" descr="Risultati immagini per moedas ue">
            <a:extLst>
              <a:ext uri="{FF2B5EF4-FFF2-40B4-BE49-F238E27FC236}">
                <a16:creationId xmlns:a16="http://schemas.microsoft.com/office/drawing/2014/main" id="{CECDF3C6-8CD7-4F21-A577-C49BB5FB6A6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it-IT" altLang="it-IT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10" name="Titolo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«</a:t>
            </a:r>
            <a:r>
              <a:rPr lang="it-IT" dirty="0" err="1">
                <a:solidFill>
                  <a:schemeClr val="bg1"/>
                </a:solidFill>
              </a:rPr>
              <a:t>make</a:t>
            </a:r>
            <a:r>
              <a:rPr lang="it-IT" dirty="0">
                <a:solidFill>
                  <a:schemeClr val="bg1"/>
                </a:solidFill>
              </a:rPr>
              <a:t> science </a:t>
            </a:r>
            <a:r>
              <a:rPr lang="it-IT" dirty="0" err="1">
                <a:solidFill>
                  <a:schemeClr val="bg1"/>
                </a:solidFill>
              </a:rPr>
              <a:t>fit</a:t>
            </a:r>
            <a:r>
              <a:rPr lang="it-IT" dirty="0">
                <a:solidFill>
                  <a:schemeClr val="bg1"/>
                </a:solidFill>
              </a:rPr>
              <a:t> for the 21th </a:t>
            </a:r>
            <a:r>
              <a:rPr lang="it-IT" dirty="0" err="1">
                <a:solidFill>
                  <a:schemeClr val="bg1"/>
                </a:solidFill>
              </a:rPr>
              <a:t>century</a:t>
            </a:r>
            <a:r>
              <a:rPr lang="it-IT" dirty="0">
                <a:solidFill>
                  <a:schemeClr val="bg1"/>
                </a:solidFill>
              </a:rPr>
              <a:t>»</a:t>
            </a:r>
          </a:p>
        </p:txBody>
      </p:sp>
      <p:grpSp>
        <p:nvGrpSpPr>
          <p:cNvPr id="7" name="Gruppo 6"/>
          <p:cNvGrpSpPr/>
          <p:nvPr/>
        </p:nvGrpSpPr>
        <p:grpSpPr>
          <a:xfrm>
            <a:off x="155575" y="1072929"/>
            <a:ext cx="8771188" cy="1446793"/>
            <a:chOff x="155575" y="1444597"/>
            <a:chExt cx="8771188" cy="1446793"/>
          </a:xfrm>
        </p:grpSpPr>
        <p:grpSp>
          <p:nvGrpSpPr>
            <p:cNvPr id="12" name="Gruppo 11"/>
            <p:cNvGrpSpPr/>
            <p:nvPr/>
          </p:nvGrpSpPr>
          <p:grpSpPr>
            <a:xfrm>
              <a:off x="4759101" y="1444597"/>
              <a:ext cx="4167662" cy="1446793"/>
              <a:chOff x="1636753" y="1700784"/>
              <a:chExt cx="5701774" cy="1979356"/>
            </a:xfrm>
          </p:grpSpPr>
          <p:pic>
            <p:nvPicPr>
              <p:cNvPr id="19" name="Immagine 18"/>
              <p:cNvPicPr/>
              <p:nvPr/>
            </p:nvPicPr>
            <p:blipFill rotWithShape="1">
              <a:blip r:embed="rId3"/>
              <a:srcRect l="19669" t="24095" r="24381" b="41370"/>
              <a:stretch/>
            </p:blipFill>
            <p:spPr bwMode="auto">
              <a:xfrm>
                <a:off x="1636753" y="1700784"/>
                <a:ext cx="5701774" cy="197935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sp>
            <p:nvSpPr>
              <p:cNvPr id="11" name="Rettangolo 10"/>
              <p:cNvSpPr/>
              <p:nvPr/>
            </p:nvSpPr>
            <p:spPr>
              <a:xfrm>
                <a:off x="5684084" y="2928682"/>
                <a:ext cx="1207008" cy="2769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4"/>
                  </a:rPr>
                  <a:t>[Nov.2019]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4" name="Rettangolo 3"/>
            <p:cNvSpPr/>
            <p:nvPr/>
          </p:nvSpPr>
          <p:spPr>
            <a:xfrm>
              <a:off x="155575" y="2029305"/>
              <a:ext cx="4600864" cy="65747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DA LEGGERE PER AVERE LA SINTESI DELLE POLITICHE DI APERTURA DEGLI ULTIMI 15 ANNI</a:t>
              </a:r>
            </a:p>
          </p:txBody>
        </p:sp>
      </p:grpSp>
      <p:grpSp>
        <p:nvGrpSpPr>
          <p:cNvPr id="13" name="Gruppo 12"/>
          <p:cNvGrpSpPr/>
          <p:nvPr/>
        </p:nvGrpSpPr>
        <p:grpSpPr>
          <a:xfrm>
            <a:off x="422252" y="2646703"/>
            <a:ext cx="8422945" cy="1126282"/>
            <a:chOff x="589481" y="872129"/>
            <a:chExt cx="8422945" cy="1126282"/>
          </a:xfrm>
        </p:grpSpPr>
        <p:grpSp>
          <p:nvGrpSpPr>
            <p:cNvPr id="71695" name="Gruppo 71694">
              <a:extLst>
                <a:ext uri="{FF2B5EF4-FFF2-40B4-BE49-F238E27FC236}">
                  <a16:creationId xmlns:a16="http://schemas.microsoft.com/office/drawing/2014/main" id="{7A212BB4-4AC4-4D1F-A296-64C13F7F33E8}"/>
                </a:ext>
              </a:extLst>
            </p:cNvPr>
            <p:cNvGrpSpPr/>
            <p:nvPr/>
          </p:nvGrpSpPr>
          <p:grpSpPr>
            <a:xfrm>
              <a:off x="589481" y="872129"/>
              <a:ext cx="4603528" cy="720708"/>
              <a:chOff x="307975" y="706892"/>
              <a:chExt cx="5997637" cy="938964"/>
            </a:xfrm>
          </p:grpSpPr>
          <p:pic>
            <p:nvPicPr>
              <p:cNvPr id="6" name="Immagine 5">
                <a:extLst>
                  <a:ext uri="{FF2B5EF4-FFF2-40B4-BE49-F238E27FC236}">
                    <a16:creationId xmlns:a16="http://schemas.microsoft.com/office/drawing/2014/main" id="{4E17D55E-E4AE-4096-8386-F6DB4E861F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7975" y="706892"/>
                <a:ext cx="5997637" cy="93896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71694" name="Rettangolo 71693">
                <a:extLst>
                  <a:ext uri="{FF2B5EF4-FFF2-40B4-BE49-F238E27FC236}">
                    <a16:creationId xmlns:a16="http://schemas.microsoft.com/office/drawing/2014/main" id="{441AF9C8-06CD-4457-8DF1-4A62FF672CB6}"/>
                  </a:ext>
                </a:extLst>
              </p:cNvPr>
              <p:cNvSpPr/>
              <p:nvPr/>
            </p:nvSpPr>
            <p:spPr>
              <a:xfrm>
                <a:off x="1071155" y="1036320"/>
                <a:ext cx="4963886" cy="281070"/>
              </a:xfrm>
              <a:prstGeom prst="rect">
                <a:avLst/>
              </a:prstGeom>
              <a:solidFill>
                <a:srgbClr val="061384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58" name="Rettangolo 57">
                <a:extLst>
                  <a:ext uri="{FF2B5EF4-FFF2-40B4-BE49-F238E27FC236}">
                    <a16:creationId xmlns:a16="http://schemas.microsoft.com/office/drawing/2014/main" id="{F5285775-45BF-4D42-8B3A-2909D4FEA394}"/>
                  </a:ext>
                </a:extLst>
              </p:cNvPr>
              <p:cNvSpPr/>
              <p:nvPr/>
            </p:nvSpPr>
            <p:spPr>
              <a:xfrm>
                <a:off x="338449" y="1325544"/>
                <a:ext cx="2674715" cy="281070"/>
              </a:xfrm>
              <a:prstGeom prst="rect">
                <a:avLst/>
              </a:prstGeom>
              <a:solidFill>
                <a:srgbClr val="061384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8" name="Rettangolo 7"/>
            <p:cNvSpPr/>
            <p:nvPr/>
          </p:nvSpPr>
          <p:spPr>
            <a:xfrm>
              <a:off x="5437080" y="1127020"/>
              <a:ext cx="3575346" cy="87139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MESSAGGIO POLITICO FORTE: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RISCHI A ESSERE I PRIMI, RISCHI MAGGIORI A ESSERE GLI ULTIMI</a:t>
              </a:r>
            </a:p>
          </p:txBody>
        </p:sp>
      </p:grp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0D0CFA7B-F2A6-4A5E-A4A2-14BA863B9C52}"/>
              </a:ext>
            </a:extLst>
          </p:cNvPr>
          <p:cNvGrpSpPr/>
          <p:nvPr/>
        </p:nvGrpSpPr>
        <p:grpSpPr>
          <a:xfrm>
            <a:off x="295780" y="3572940"/>
            <a:ext cx="8753382" cy="3259390"/>
            <a:chOff x="295780" y="3572940"/>
            <a:chExt cx="8753382" cy="3259390"/>
          </a:xfrm>
        </p:grpSpPr>
        <p:grpSp>
          <p:nvGrpSpPr>
            <p:cNvPr id="71680" name="Gruppo 71679">
              <a:extLst>
                <a:ext uri="{FF2B5EF4-FFF2-40B4-BE49-F238E27FC236}">
                  <a16:creationId xmlns:a16="http://schemas.microsoft.com/office/drawing/2014/main" id="{F8E8228D-6479-4085-9B21-BA6337854202}"/>
                </a:ext>
              </a:extLst>
            </p:cNvPr>
            <p:cNvGrpSpPr/>
            <p:nvPr/>
          </p:nvGrpSpPr>
          <p:grpSpPr>
            <a:xfrm>
              <a:off x="4636703" y="4027741"/>
              <a:ext cx="4412459" cy="2181440"/>
              <a:chOff x="4636703" y="4216190"/>
              <a:chExt cx="4412459" cy="2181440"/>
            </a:xfrm>
          </p:grpSpPr>
          <p:pic>
            <p:nvPicPr>
              <p:cNvPr id="3" name="Immagine 2">
                <a:extLst>
                  <a:ext uri="{FF2B5EF4-FFF2-40B4-BE49-F238E27FC236}">
                    <a16:creationId xmlns:a16="http://schemas.microsoft.com/office/drawing/2014/main" id="{B77A85D9-E11C-43BA-A131-D6F41884E8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36703" y="4216190"/>
                <a:ext cx="4412459" cy="218144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cxnSp>
            <p:nvCxnSpPr>
              <p:cNvPr id="32" name="Connettore diritto 31">
                <a:extLst>
                  <a:ext uri="{FF2B5EF4-FFF2-40B4-BE49-F238E27FC236}">
                    <a16:creationId xmlns:a16="http://schemas.microsoft.com/office/drawing/2014/main" id="{3D7EFA1D-34B2-4606-B07E-D7FF937F942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81463" y="4446324"/>
                <a:ext cx="3983566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Connettore diritto 33">
                <a:extLst>
                  <a:ext uri="{FF2B5EF4-FFF2-40B4-BE49-F238E27FC236}">
                    <a16:creationId xmlns:a16="http://schemas.microsoft.com/office/drawing/2014/main" id="{70404162-EF2D-459F-8760-1B8345C8B07A}"/>
                  </a:ext>
                </a:extLst>
              </p:cNvPr>
              <p:cNvCxnSpPr/>
              <p:nvPr/>
            </p:nvCxnSpPr>
            <p:spPr>
              <a:xfrm>
                <a:off x="5351417" y="5099467"/>
                <a:ext cx="3248297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Connettore diritto 34">
                <a:extLst>
                  <a:ext uri="{FF2B5EF4-FFF2-40B4-BE49-F238E27FC236}">
                    <a16:creationId xmlns:a16="http://schemas.microsoft.com/office/drawing/2014/main" id="{21569D0D-0ECF-497F-82F9-275FE97E99E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416732" y="5926781"/>
                <a:ext cx="2926079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1689" name="Gruppo 71688">
              <a:extLst>
                <a:ext uri="{FF2B5EF4-FFF2-40B4-BE49-F238E27FC236}">
                  <a16:creationId xmlns:a16="http://schemas.microsoft.com/office/drawing/2014/main" id="{301616C5-83A2-46CC-BE2A-B3A320998EBB}"/>
                </a:ext>
              </a:extLst>
            </p:cNvPr>
            <p:cNvGrpSpPr/>
            <p:nvPr/>
          </p:nvGrpSpPr>
          <p:grpSpPr>
            <a:xfrm>
              <a:off x="295780" y="3572940"/>
              <a:ext cx="3983566" cy="2713010"/>
              <a:chOff x="295780" y="3572940"/>
              <a:chExt cx="3983566" cy="2713010"/>
            </a:xfrm>
          </p:grpSpPr>
          <p:pic>
            <p:nvPicPr>
              <p:cNvPr id="71681" name="Immagine 71680">
                <a:extLst>
                  <a:ext uri="{FF2B5EF4-FFF2-40B4-BE49-F238E27FC236}">
                    <a16:creationId xmlns:a16="http://schemas.microsoft.com/office/drawing/2014/main" id="{F4015C5E-7EEC-449C-86E2-AC35CFA106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95780" y="3572940"/>
                <a:ext cx="3983566" cy="2713010"/>
              </a:xfrm>
              <a:prstGeom prst="rect">
                <a:avLst/>
              </a:prstGeom>
            </p:spPr>
          </p:pic>
          <p:cxnSp>
            <p:nvCxnSpPr>
              <p:cNvPr id="38" name="Connettore diritto 37">
                <a:extLst>
                  <a:ext uri="{FF2B5EF4-FFF2-40B4-BE49-F238E27FC236}">
                    <a16:creationId xmlns:a16="http://schemas.microsoft.com/office/drawing/2014/main" id="{5D4CA70C-C680-4B16-AB1C-7080F82445B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7644" y="4534649"/>
                <a:ext cx="3428002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Connettore diritto 41">
                <a:extLst>
                  <a:ext uri="{FF2B5EF4-FFF2-40B4-BE49-F238E27FC236}">
                    <a16:creationId xmlns:a16="http://schemas.microsoft.com/office/drawing/2014/main" id="{F2434C80-42CB-4622-AC16-A1CA5E96275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7644" y="4748009"/>
                <a:ext cx="2766150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Connettore diritto 43">
                <a:extLst>
                  <a:ext uri="{FF2B5EF4-FFF2-40B4-BE49-F238E27FC236}">
                    <a16:creationId xmlns:a16="http://schemas.microsoft.com/office/drawing/2014/main" id="{83565DA9-4F15-4E40-A7E1-21937446B08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915886" y="5697244"/>
                <a:ext cx="1950720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Connettore diritto 45">
                <a:extLst>
                  <a:ext uri="{FF2B5EF4-FFF2-40B4-BE49-F238E27FC236}">
                    <a16:creationId xmlns:a16="http://schemas.microsoft.com/office/drawing/2014/main" id="{F1FD3591-4D5F-45D0-B1AD-0460BB29473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3285" y="5880125"/>
                <a:ext cx="3493321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Connettore diritto 48">
                <a:extLst>
                  <a:ext uri="{FF2B5EF4-FFF2-40B4-BE49-F238E27FC236}">
                    <a16:creationId xmlns:a16="http://schemas.microsoft.com/office/drawing/2014/main" id="{6B7E9A45-7178-49D0-9AD0-1C41F1EA11F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3285" y="6080420"/>
                <a:ext cx="3428002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1693" name="Gruppo 71692">
              <a:extLst>
                <a:ext uri="{FF2B5EF4-FFF2-40B4-BE49-F238E27FC236}">
                  <a16:creationId xmlns:a16="http://schemas.microsoft.com/office/drawing/2014/main" id="{69AD2785-26E2-4F3D-934D-8D48A232649E}"/>
                </a:ext>
              </a:extLst>
            </p:cNvPr>
            <p:cNvGrpSpPr/>
            <p:nvPr/>
          </p:nvGrpSpPr>
          <p:grpSpPr>
            <a:xfrm>
              <a:off x="720413" y="6308928"/>
              <a:ext cx="4341665" cy="523402"/>
              <a:chOff x="720413" y="6308928"/>
              <a:chExt cx="4341665" cy="523402"/>
            </a:xfrm>
          </p:grpSpPr>
          <p:grpSp>
            <p:nvGrpSpPr>
              <p:cNvPr id="71692" name="Gruppo 71691">
                <a:extLst>
                  <a:ext uri="{FF2B5EF4-FFF2-40B4-BE49-F238E27FC236}">
                    <a16:creationId xmlns:a16="http://schemas.microsoft.com/office/drawing/2014/main" id="{C834C7BA-1935-4DF7-8650-A42E94473EC4}"/>
                  </a:ext>
                </a:extLst>
              </p:cNvPr>
              <p:cNvGrpSpPr/>
              <p:nvPr/>
            </p:nvGrpSpPr>
            <p:grpSpPr>
              <a:xfrm>
                <a:off x="720413" y="6308928"/>
                <a:ext cx="4341665" cy="523402"/>
                <a:chOff x="720413" y="6308928"/>
                <a:chExt cx="4341665" cy="523402"/>
              </a:xfrm>
            </p:grpSpPr>
            <p:pic>
              <p:nvPicPr>
                <p:cNvPr id="5" name="Immagine 4">
                  <a:extLst>
                    <a:ext uri="{FF2B5EF4-FFF2-40B4-BE49-F238E27FC236}">
                      <a16:creationId xmlns:a16="http://schemas.microsoft.com/office/drawing/2014/main" id="{0976971F-7A06-4D2D-A675-3CC384550A9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20413" y="6308928"/>
                  <a:ext cx="4341665" cy="523402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cxnSp>
              <p:nvCxnSpPr>
                <p:cNvPr id="51" name="Connettore diritto 50">
                  <a:extLst>
                    <a:ext uri="{FF2B5EF4-FFF2-40B4-BE49-F238E27FC236}">
                      <a16:creationId xmlns:a16="http://schemas.microsoft.com/office/drawing/2014/main" id="{61EAD1C9-BCA3-4A42-AB75-17000AAAA24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48000" y="6570629"/>
                  <a:ext cx="1826619" cy="0"/>
                </a:xfrm>
                <a:prstGeom prst="line">
                  <a:avLst/>
                </a:prstGeom>
                <a:ln w="19050">
                  <a:solidFill>
                    <a:srgbClr val="06138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3" name="Connettore diritto 52">
                <a:extLst>
                  <a:ext uri="{FF2B5EF4-FFF2-40B4-BE49-F238E27FC236}">
                    <a16:creationId xmlns:a16="http://schemas.microsoft.com/office/drawing/2014/main" id="{0F0379FF-56D2-4CB0-8C85-33863B65E4D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1301" y="6785817"/>
                <a:ext cx="3845402" cy="0"/>
              </a:xfrm>
              <a:prstGeom prst="line">
                <a:avLst/>
              </a:prstGeom>
              <a:ln w="19050">
                <a:solidFill>
                  <a:srgbClr val="06138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5" name="Rettangolo 44">
              <a:extLst>
                <a:ext uri="{FF2B5EF4-FFF2-40B4-BE49-F238E27FC236}">
                  <a16:creationId xmlns:a16="http://schemas.microsoft.com/office/drawing/2014/main" id="{41955F3E-19C8-4403-93F1-20CC1E4540EE}"/>
                </a:ext>
              </a:extLst>
            </p:cNvPr>
            <p:cNvSpPr/>
            <p:nvPr/>
          </p:nvSpPr>
          <p:spPr>
            <a:xfrm>
              <a:off x="5473816" y="6136998"/>
              <a:ext cx="3575346" cy="6488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DATI FAIR, EOSC, NUOVA VALUTAZIONE DELLA RICERCA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480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58C309B-8409-4D5C-9BFB-6F35A632C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it-IT" dirty="0">
                <a:solidFill>
                  <a:schemeClr val="bg1"/>
                </a:solidFill>
                <a:latin typeface="Calibri Light" panose="020F0302020204030204" pitchFamily="34" charset="0"/>
              </a:rPr>
              <a:t>Verso l’Open Science</a:t>
            </a: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346DAD46-2896-42D2-9F68-6F95C8AAC387}"/>
              </a:ext>
            </a:extLst>
          </p:cNvPr>
          <p:cNvGrpSpPr/>
          <p:nvPr/>
        </p:nvGrpSpPr>
        <p:grpSpPr>
          <a:xfrm>
            <a:off x="174980" y="1176111"/>
            <a:ext cx="4862265" cy="1874396"/>
            <a:chOff x="215346" y="1278634"/>
            <a:chExt cx="4862265" cy="1874396"/>
          </a:xfrm>
        </p:grpSpPr>
        <p:pic>
          <p:nvPicPr>
            <p:cNvPr id="21" name="Immagine 20">
              <a:extLst>
                <a:ext uri="{FF2B5EF4-FFF2-40B4-BE49-F238E27FC236}">
                  <a16:creationId xmlns:a16="http://schemas.microsoft.com/office/drawing/2014/main" id="{384FCBE5-204E-43DB-B490-4ECBBF8BC17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5346" y="1278634"/>
              <a:ext cx="2561539" cy="1874396"/>
            </a:xfrm>
            <a:prstGeom prst="rect">
              <a:avLst/>
            </a:prstGeom>
          </p:spPr>
        </p:pic>
        <p:sp>
          <p:nvSpPr>
            <p:cNvPr id="22" name="Rettangolo 21">
              <a:extLst>
                <a:ext uri="{FF2B5EF4-FFF2-40B4-BE49-F238E27FC236}">
                  <a16:creationId xmlns:a16="http://schemas.microsoft.com/office/drawing/2014/main" id="{704B3A55-75D0-4BDE-8B99-9C778704284D}"/>
                </a:ext>
              </a:extLst>
            </p:cNvPr>
            <p:cNvSpPr/>
            <p:nvPr/>
          </p:nvSpPr>
          <p:spPr>
            <a:xfrm>
              <a:off x="2776885" y="1553712"/>
              <a:ext cx="2300726" cy="146324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OPEN ACCESS BY DEFAULT IN 2020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(COMPETITIVENESS COUNCIL 2016)</a:t>
              </a:r>
            </a:p>
          </p:txBody>
        </p:sp>
      </p:grpSp>
      <p:grpSp>
        <p:nvGrpSpPr>
          <p:cNvPr id="5" name="Gruppo 4">
            <a:extLst>
              <a:ext uri="{FF2B5EF4-FFF2-40B4-BE49-F238E27FC236}">
                <a16:creationId xmlns:a16="http://schemas.microsoft.com/office/drawing/2014/main" id="{615E9DEB-CC51-4402-96B1-250622F59ADD}"/>
              </a:ext>
            </a:extLst>
          </p:cNvPr>
          <p:cNvGrpSpPr/>
          <p:nvPr/>
        </p:nvGrpSpPr>
        <p:grpSpPr>
          <a:xfrm>
            <a:off x="6147983" y="62512"/>
            <a:ext cx="2300726" cy="2925302"/>
            <a:chOff x="6141291" y="114516"/>
            <a:chExt cx="2300726" cy="2925302"/>
          </a:xfrm>
        </p:grpSpPr>
        <p:grpSp>
          <p:nvGrpSpPr>
            <p:cNvPr id="4" name="Gruppo 3">
              <a:extLst>
                <a:ext uri="{FF2B5EF4-FFF2-40B4-BE49-F238E27FC236}">
                  <a16:creationId xmlns:a16="http://schemas.microsoft.com/office/drawing/2014/main" id="{FB45A239-88F8-4423-8E20-27871834AF12}"/>
                </a:ext>
              </a:extLst>
            </p:cNvPr>
            <p:cNvGrpSpPr/>
            <p:nvPr/>
          </p:nvGrpSpPr>
          <p:grpSpPr>
            <a:xfrm>
              <a:off x="6367117" y="1502607"/>
              <a:ext cx="1861587" cy="1537211"/>
              <a:chOff x="6820399" y="-3891"/>
              <a:chExt cx="1861587" cy="1537211"/>
            </a:xfrm>
          </p:grpSpPr>
          <p:pic>
            <p:nvPicPr>
              <p:cNvPr id="23" name="Immagine 22">
                <a:extLst>
                  <a:ext uri="{FF2B5EF4-FFF2-40B4-BE49-F238E27FC236}">
                    <a16:creationId xmlns:a16="http://schemas.microsoft.com/office/drawing/2014/main" id="{8D9889DF-6696-49FC-888A-892D1DDE5B9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25795" t="24206" r="31682" b="13821"/>
              <a:stretch/>
            </p:blipFill>
            <p:spPr>
              <a:xfrm>
                <a:off x="6820399" y="17486"/>
                <a:ext cx="1849074" cy="151583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24" name="CasellaDiTesto 23">
                <a:extLst>
                  <a:ext uri="{FF2B5EF4-FFF2-40B4-BE49-F238E27FC236}">
                    <a16:creationId xmlns:a16="http://schemas.microsoft.com/office/drawing/2014/main" id="{120EB90B-8364-475F-8065-03898964203A}"/>
                  </a:ext>
                </a:extLst>
              </p:cNvPr>
              <p:cNvSpPr txBox="1"/>
              <p:nvPr/>
            </p:nvSpPr>
            <p:spPr>
              <a:xfrm>
                <a:off x="7865863" y="-3891"/>
                <a:ext cx="816123" cy="2462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2018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27" name="Rettangolo 26">
              <a:extLst>
                <a:ext uri="{FF2B5EF4-FFF2-40B4-BE49-F238E27FC236}">
                  <a16:creationId xmlns:a16="http://schemas.microsoft.com/office/drawing/2014/main" id="{6330F3CA-1607-45A8-89E7-44EB2B9427A3}"/>
                </a:ext>
              </a:extLst>
            </p:cNvPr>
            <p:cNvSpPr/>
            <p:nvPr/>
          </p:nvSpPr>
          <p:spPr>
            <a:xfrm>
              <a:off x="6141291" y="114516"/>
              <a:ext cx="2300726" cy="146324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POLITICHE NAZIONALI SU TESTI E DATI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(RECOMMENDATION 790/2018)</a:t>
              </a:r>
            </a:p>
          </p:txBody>
        </p:sp>
      </p:grpSp>
      <p:sp>
        <p:nvSpPr>
          <p:cNvPr id="29" name="Rettangolo 28">
            <a:extLst>
              <a:ext uri="{FF2B5EF4-FFF2-40B4-BE49-F238E27FC236}">
                <a16:creationId xmlns:a16="http://schemas.microsoft.com/office/drawing/2014/main" id="{BC8F49F4-8927-4BB1-B33B-4ECB9204B2F7}"/>
              </a:ext>
            </a:extLst>
          </p:cNvPr>
          <p:cNvSpPr/>
          <p:nvPr/>
        </p:nvSpPr>
        <p:spPr>
          <a:xfrm>
            <a:off x="3540243" y="3704971"/>
            <a:ext cx="205086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/>
              </a:rPr>
              <a:t>Open data </a:t>
            </a:r>
            <a:r>
              <a:rPr kumimoji="0" lang="it-IT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/>
              </a:rPr>
              <a:t>directive</a:t>
            </a: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F7742D8B-4B9F-40CF-B377-60DCE37674FE}"/>
              </a:ext>
            </a:extLst>
          </p:cNvPr>
          <p:cNvGrpSpPr/>
          <p:nvPr/>
        </p:nvGrpSpPr>
        <p:grpSpPr>
          <a:xfrm>
            <a:off x="1465297" y="3107771"/>
            <a:ext cx="7234843" cy="1463243"/>
            <a:chOff x="645435" y="3431221"/>
            <a:chExt cx="7234843" cy="1463243"/>
          </a:xfrm>
        </p:grpSpPr>
        <p:pic>
          <p:nvPicPr>
            <p:cNvPr id="28" name="Immagine 27">
              <a:extLst>
                <a:ext uri="{FF2B5EF4-FFF2-40B4-BE49-F238E27FC236}">
                  <a16:creationId xmlns:a16="http://schemas.microsoft.com/office/drawing/2014/main" id="{FD2999B0-0758-4C7C-BFCF-B65E639662D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45435" y="3704971"/>
              <a:ext cx="4432176" cy="10668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0" name="Rettangolo 29">
              <a:extLst>
                <a:ext uri="{FF2B5EF4-FFF2-40B4-BE49-F238E27FC236}">
                  <a16:creationId xmlns:a16="http://schemas.microsoft.com/office/drawing/2014/main" id="{C93B7D70-F015-419B-A5C4-886BCC69DD95}"/>
                </a:ext>
              </a:extLst>
            </p:cNvPr>
            <p:cNvSpPr/>
            <p:nvPr/>
          </p:nvSpPr>
          <p:spPr>
            <a:xfrm>
              <a:off x="4990927" y="3431221"/>
              <a:ext cx="2889351" cy="146324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DATI DELLA RICERCA COME DATI DEL SETTORE PUBBLICO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(DIRECTIVE 1024/2019) + </a:t>
              </a:r>
              <a:r>
                <a:rPr kumimoji="0" lang="it-IT" sz="1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D.Lgs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 200/2021</a:t>
              </a:r>
            </a:p>
          </p:txBody>
        </p:sp>
      </p:grpSp>
      <p:sp>
        <p:nvSpPr>
          <p:cNvPr id="39" name="Rettangolo 38">
            <a:extLst>
              <a:ext uri="{FF2B5EF4-FFF2-40B4-BE49-F238E27FC236}">
                <a16:creationId xmlns:a16="http://schemas.microsoft.com/office/drawing/2014/main" id="{227F5DFE-A0FE-4E03-B3B1-D35414199AFD}"/>
              </a:ext>
            </a:extLst>
          </p:cNvPr>
          <p:cNvSpPr/>
          <p:nvPr/>
        </p:nvSpPr>
        <p:spPr>
          <a:xfrm>
            <a:off x="7298346" y="5238612"/>
            <a:ext cx="156266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/>
              </a:rPr>
              <a:t>COM(2020) 66 </a:t>
            </a: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E26A1477-3D5C-4F8F-9B3B-61AF71028920}"/>
              </a:ext>
            </a:extLst>
          </p:cNvPr>
          <p:cNvGrpSpPr/>
          <p:nvPr/>
        </p:nvGrpSpPr>
        <p:grpSpPr>
          <a:xfrm>
            <a:off x="2997400" y="4894464"/>
            <a:ext cx="6084130" cy="1492241"/>
            <a:chOff x="2776885" y="5168214"/>
            <a:chExt cx="6084130" cy="1492241"/>
          </a:xfrm>
        </p:grpSpPr>
        <p:pic>
          <p:nvPicPr>
            <p:cNvPr id="37" name="Immagine 36">
              <a:extLst>
                <a:ext uri="{FF2B5EF4-FFF2-40B4-BE49-F238E27FC236}">
                  <a16:creationId xmlns:a16="http://schemas.microsoft.com/office/drawing/2014/main" id="{D7ADD27D-E5CF-45EF-87EB-C0DC96E37D1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077611" y="5168214"/>
              <a:ext cx="3783404" cy="149224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6" name="Rettangolo 45">
              <a:extLst>
                <a:ext uri="{FF2B5EF4-FFF2-40B4-BE49-F238E27FC236}">
                  <a16:creationId xmlns:a16="http://schemas.microsoft.com/office/drawing/2014/main" id="{567F9B5E-CEF8-40C8-B48D-19ED9F5A7879}"/>
                </a:ext>
              </a:extLst>
            </p:cNvPr>
            <p:cNvSpPr/>
            <p:nvPr/>
          </p:nvSpPr>
          <p:spPr>
            <a:xfrm>
              <a:off x="2776885" y="5182712"/>
              <a:ext cx="2300726" cy="146324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STRATEGIA EUROPEA PER I DATI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(COMMUNICATION 66/2020)</a:t>
              </a:r>
            </a:p>
          </p:txBody>
        </p:sp>
      </p:grpSp>
      <p:pic>
        <p:nvPicPr>
          <p:cNvPr id="47" name="Immagine 46">
            <a:extLst>
              <a:ext uri="{FF2B5EF4-FFF2-40B4-BE49-F238E27FC236}">
                <a16:creationId xmlns:a16="http://schemas.microsoft.com/office/drawing/2014/main" id="{9D052237-C8F9-4104-861E-24B6E0932B65}"/>
              </a:ext>
            </a:extLst>
          </p:cNvPr>
          <p:cNvPicPr/>
          <p:nvPr/>
        </p:nvPicPr>
        <p:blipFill rotWithShape="1">
          <a:blip r:embed="rId10"/>
          <a:srcRect l="14069" t="14616" r="12816" b="25669"/>
          <a:stretch/>
        </p:blipFill>
        <p:spPr bwMode="auto">
          <a:xfrm>
            <a:off x="3030984" y="195244"/>
            <a:ext cx="2383015" cy="1143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2" name="Gruppo 11">
            <a:extLst>
              <a:ext uri="{FF2B5EF4-FFF2-40B4-BE49-F238E27FC236}">
                <a16:creationId xmlns:a16="http://schemas.microsoft.com/office/drawing/2014/main" id="{C3F75185-E55F-4BF5-9374-1CB1EF51F809}"/>
              </a:ext>
            </a:extLst>
          </p:cNvPr>
          <p:cNvGrpSpPr/>
          <p:nvPr/>
        </p:nvGrpSpPr>
        <p:grpSpPr>
          <a:xfrm>
            <a:off x="99675" y="4011377"/>
            <a:ext cx="4647305" cy="2850196"/>
            <a:chOff x="99675" y="4011377"/>
            <a:chExt cx="4647305" cy="2850196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07F0ADCC-9A6D-41B8-81DD-6BAAF1F7C5B7}"/>
                </a:ext>
              </a:extLst>
            </p:cNvPr>
            <p:cNvGrpSpPr/>
            <p:nvPr/>
          </p:nvGrpSpPr>
          <p:grpSpPr>
            <a:xfrm>
              <a:off x="99675" y="5057001"/>
              <a:ext cx="4647305" cy="1804572"/>
              <a:chOff x="99675" y="4779603"/>
              <a:chExt cx="4647305" cy="1804572"/>
            </a:xfrm>
          </p:grpSpPr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656134BE-E7BA-4F83-B889-1C24F266182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9675" y="4779603"/>
                <a:ext cx="2731245" cy="1804572"/>
              </a:xfrm>
              <a:prstGeom prst="rect">
                <a:avLst/>
              </a:prstGeom>
            </p:spPr>
          </p:pic>
          <p:sp>
            <p:nvSpPr>
              <p:cNvPr id="9" name="Rettangolo 8">
                <a:extLst>
                  <a:ext uri="{FF2B5EF4-FFF2-40B4-BE49-F238E27FC236}">
                    <a16:creationId xmlns:a16="http://schemas.microsoft.com/office/drawing/2014/main" id="{C9852690-CA89-4ABD-A294-5CD4B8084FEA}"/>
                  </a:ext>
                </a:extLst>
              </p:cNvPr>
              <p:cNvSpPr/>
              <p:nvPr/>
            </p:nvSpPr>
            <p:spPr>
              <a:xfrm>
                <a:off x="174980" y="5594629"/>
                <a:ext cx="4572000" cy="24622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12"/>
                  </a:rPr>
                  <a:t>Dec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12"/>
                  </a:rPr>
                  <a:t>. 2021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4F6DE393-3E44-4105-BA57-A9DECFCD2CF6}"/>
                </a:ext>
              </a:extLst>
            </p:cNvPr>
            <p:cNvSpPr/>
            <p:nvPr/>
          </p:nvSpPr>
          <p:spPr>
            <a:xfrm>
              <a:off x="266155" y="4011377"/>
              <a:ext cx="2373721" cy="146324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RIFORMA DELLA VALUTAZIONE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(COUNCIL CONCLUSIONS ON THE FUTURE GOVENRANC EOF THE ERA – COM  14308/21)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132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6EA7E00-DE9E-4637-AEB1-EAD3A889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20" y="31543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…su cosa punterei #7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3ECF99B-143B-4A0D-BF2C-D8A6978891A1}"/>
              </a:ext>
            </a:extLst>
          </p:cNvPr>
          <p:cNvSpPr/>
          <p:nvPr/>
        </p:nvSpPr>
        <p:spPr>
          <a:xfrm>
            <a:off x="3150704" y="5183534"/>
            <a:ext cx="4641573" cy="132555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NON SIAMO ARRIVATI A HORIZON EUROPE E EOSC DAL NULLA. FAR CAPIRE IL PERCORSO E LE MOTIVAZIONI</a:t>
            </a:r>
            <a:r>
              <a:rPr kumimoji="0" lang="it-IT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(FONDI PUBBLICI)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689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6E1ABD6-F717-40E0-A420-6EB468AFD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" y="0"/>
            <a:ext cx="8684643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EOSC! 23 novembre 2018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A49D921-E2AD-461A-8287-25498ED85BB3}"/>
              </a:ext>
            </a:extLst>
          </p:cNvPr>
          <p:cNvSpPr/>
          <p:nvPr/>
        </p:nvSpPr>
        <p:spPr>
          <a:xfrm>
            <a:off x="2667641" y="169068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Vienna, 23 novembre 2018</a:t>
            </a: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</a:p>
        </p:txBody>
      </p:sp>
      <p:grpSp>
        <p:nvGrpSpPr>
          <p:cNvPr id="5" name="Gruppo 4"/>
          <p:cNvGrpSpPr/>
          <p:nvPr/>
        </p:nvGrpSpPr>
        <p:grpSpPr>
          <a:xfrm>
            <a:off x="776869" y="1216753"/>
            <a:ext cx="8353544" cy="5641247"/>
            <a:chOff x="776869" y="1216753"/>
            <a:chExt cx="8353544" cy="5641247"/>
          </a:xfrm>
        </p:grpSpPr>
        <p:grpSp>
          <p:nvGrpSpPr>
            <p:cNvPr id="8" name="Gruppo 7">
              <a:extLst>
                <a:ext uri="{FF2B5EF4-FFF2-40B4-BE49-F238E27FC236}">
                  <a16:creationId xmlns:a16="http://schemas.microsoft.com/office/drawing/2014/main" id="{F37174A5-7909-49AF-BB55-22E16A9F81BA}"/>
                </a:ext>
              </a:extLst>
            </p:cNvPr>
            <p:cNvGrpSpPr/>
            <p:nvPr/>
          </p:nvGrpSpPr>
          <p:grpSpPr>
            <a:xfrm>
              <a:off x="776869" y="1216753"/>
              <a:ext cx="8353544" cy="5641247"/>
              <a:chOff x="125486" y="1408010"/>
              <a:chExt cx="5352981" cy="3614931"/>
            </a:xfrm>
          </p:grpSpPr>
          <p:pic>
            <p:nvPicPr>
              <p:cNvPr id="6" name="Immagine 5">
                <a:extLst>
                  <a:ext uri="{FF2B5EF4-FFF2-40B4-BE49-F238E27FC236}">
                    <a16:creationId xmlns:a16="http://schemas.microsoft.com/office/drawing/2014/main" id="{7648482C-7D15-4477-84A8-76918CE62B6C}"/>
                  </a:ext>
                </a:extLst>
              </p:cNvPr>
              <p:cNvPicPr/>
              <p:nvPr/>
            </p:nvPicPr>
            <p:blipFill rotWithShape="1">
              <a:blip r:embed="rId4"/>
              <a:srcRect l="18988" t="12728" r="20160" b="10350"/>
              <a:stretch/>
            </p:blipFill>
            <p:spPr bwMode="auto">
              <a:xfrm>
                <a:off x="125486" y="1408010"/>
                <a:ext cx="5084309" cy="3614931"/>
              </a:xfrm>
              <a:prstGeom prst="rect">
                <a:avLst/>
              </a:prstGeom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sp>
            <p:nvSpPr>
              <p:cNvPr id="7" name="Rettangolo 6">
                <a:extLst>
                  <a:ext uri="{FF2B5EF4-FFF2-40B4-BE49-F238E27FC236}">
                    <a16:creationId xmlns:a16="http://schemas.microsoft.com/office/drawing/2014/main" id="{AA1B16F0-77E2-4BCF-8848-019955A4719A}"/>
                  </a:ext>
                </a:extLst>
              </p:cNvPr>
              <p:cNvSpPr/>
              <p:nvPr/>
            </p:nvSpPr>
            <p:spPr>
              <a:xfrm>
                <a:off x="4097150" y="1865829"/>
                <a:ext cx="1381317" cy="20347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3"/>
                  </a:rPr>
                  <a:t>Vienna, Nov.23, 2018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3" name="Rettangolo 2"/>
            <p:cNvSpPr/>
            <p:nvPr/>
          </p:nvSpPr>
          <p:spPr>
            <a:xfrm>
              <a:off x="3671668" y="4079631"/>
              <a:ext cx="3685735" cy="267286"/>
            </a:xfrm>
            <a:prstGeom prst="rect">
              <a:avLst/>
            </a:prstGeom>
            <a:solidFill>
              <a:srgbClr val="B51F30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3" name="Gruppo 12"/>
          <p:cNvGrpSpPr/>
          <p:nvPr/>
        </p:nvGrpSpPr>
        <p:grpSpPr>
          <a:xfrm>
            <a:off x="211015" y="5563670"/>
            <a:ext cx="8758140" cy="732899"/>
            <a:chOff x="211015" y="5563670"/>
            <a:chExt cx="8758140" cy="732899"/>
          </a:xfrm>
        </p:grpSpPr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D314E1A9-F5DE-4431-B1BD-28AD7E7E53DC}"/>
                </a:ext>
              </a:extLst>
            </p:cNvPr>
            <p:cNvPicPr/>
            <p:nvPr/>
          </p:nvPicPr>
          <p:blipFill rotWithShape="1">
            <a:blip r:embed="rId5"/>
            <a:srcRect l="19641" t="41927" r="21354" b="49294"/>
            <a:stretch/>
          </p:blipFill>
          <p:spPr bwMode="auto">
            <a:xfrm>
              <a:off x="211015" y="5563670"/>
              <a:ext cx="8758140" cy="73289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0" name="Rettangolo 9"/>
            <p:cNvSpPr/>
            <p:nvPr/>
          </p:nvSpPr>
          <p:spPr>
            <a:xfrm>
              <a:off x="3434377" y="5626020"/>
              <a:ext cx="4682681" cy="246823"/>
            </a:xfrm>
            <a:prstGeom prst="rect">
              <a:avLst/>
            </a:prstGeom>
            <a:solidFill>
              <a:srgbClr val="B51F30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Rettangolo 10"/>
            <p:cNvSpPr/>
            <p:nvPr/>
          </p:nvSpPr>
          <p:spPr>
            <a:xfrm>
              <a:off x="270960" y="5840452"/>
              <a:ext cx="8549483" cy="207921"/>
            </a:xfrm>
            <a:prstGeom prst="rect">
              <a:avLst/>
            </a:prstGeom>
            <a:solidFill>
              <a:srgbClr val="B51F30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ttangolo 11"/>
            <p:cNvSpPr/>
            <p:nvPr/>
          </p:nvSpPr>
          <p:spPr>
            <a:xfrm>
              <a:off x="270960" y="6048373"/>
              <a:ext cx="2396681" cy="248196"/>
            </a:xfrm>
            <a:prstGeom prst="rect">
              <a:avLst/>
            </a:prstGeom>
            <a:solidFill>
              <a:srgbClr val="B51F30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4" name="Rettangolo 13"/>
          <p:cNvSpPr/>
          <p:nvPr/>
        </p:nvSpPr>
        <p:spPr>
          <a:xfrm>
            <a:off x="2508738" y="4958862"/>
            <a:ext cx="4114800" cy="667158"/>
          </a:xfrm>
          <a:prstGeom prst="rect">
            <a:avLst/>
          </a:prstGeom>
          <a:solidFill>
            <a:srgbClr val="CC2F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SEAMLESS ACCESS TO OPEN BY DEFAULT FAIR DATA</a:t>
            </a: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0D158F4C-505D-4989-B887-7F3213DC8339}"/>
              </a:ext>
            </a:extLst>
          </p:cNvPr>
          <p:cNvGrpSpPr/>
          <p:nvPr/>
        </p:nvGrpSpPr>
        <p:grpSpPr>
          <a:xfrm>
            <a:off x="2156027" y="1227195"/>
            <a:ext cx="5175953" cy="3682303"/>
            <a:chOff x="2063688" y="1247261"/>
            <a:chExt cx="5175953" cy="3682303"/>
          </a:xfrm>
        </p:grpSpPr>
        <p:pic>
          <p:nvPicPr>
            <p:cNvPr id="15" name="Immagine 14">
              <a:extLst>
                <a:ext uri="{FF2B5EF4-FFF2-40B4-BE49-F238E27FC236}">
                  <a16:creationId xmlns:a16="http://schemas.microsoft.com/office/drawing/2014/main" id="{11CDFF60-024D-4596-8793-B31E63893E1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063688" y="1247261"/>
              <a:ext cx="5175953" cy="3682303"/>
            </a:xfrm>
            <a:prstGeom prst="rect">
              <a:avLst/>
            </a:prstGeom>
          </p:spPr>
        </p:pic>
        <p:sp>
          <p:nvSpPr>
            <p:cNvPr id="17" name="Rettangolo 16">
              <a:extLst>
                <a:ext uri="{FF2B5EF4-FFF2-40B4-BE49-F238E27FC236}">
                  <a16:creationId xmlns:a16="http://schemas.microsoft.com/office/drawing/2014/main" id="{E27A686B-B3F9-420E-A8F3-37F297DCD781}"/>
                </a:ext>
              </a:extLst>
            </p:cNvPr>
            <p:cNvSpPr/>
            <p:nvPr/>
          </p:nvSpPr>
          <p:spPr>
            <a:xfrm>
              <a:off x="6571837" y="4620932"/>
              <a:ext cx="508475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7"/>
                </a:rPr>
                <a:t>EOSC</a:t>
              </a:r>
              <a:endPara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6" name="Immagine 15">
            <a:extLst>
              <a:ext uri="{FF2B5EF4-FFF2-40B4-BE49-F238E27FC236}">
                <a16:creationId xmlns:a16="http://schemas.microsoft.com/office/drawing/2014/main" id="{EE6DD81E-CA3D-4F73-9A2F-0908AD70D7E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1927" t="33628" r="25321" b="18482"/>
          <a:stretch/>
        </p:blipFill>
        <p:spPr>
          <a:xfrm>
            <a:off x="2982836" y="1967687"/>
            <a:ext cx="3337656" cy="170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34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5FD7B18-88B6-4CA4-90E1-C9F8AB1BD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395" y="663302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EOSC NON </a:t>
            </a:r>
            <a:r>
              <a:rPr lang="it-IT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È UNA </a:t>
            </a:r>
            <a:r>
              <a:rPr lang="it-IT" dirty="0">
                <a:solidFill>
                  <a:schemeClr val="bg1"/>
                </a:solidFill>
              </a:rPr>
              <a:t>BIG BOX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3179F567-8BBA-46AC-9B15-313EF1854F93}"/>
              </a:ext>
            </a:extLst>
          </p:cNvPr>
          <p:cNvSpPr/>
          <p:nvPr/>
        </p:nvSpPr>
        <p:spPr>
          <a:xfrm>
            <a:off x="441882" y="3029934"/>
            <a:ext cx="2305879" cy="11231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EOSC NON È UN  REPOSITORY O UN SERVIZIO «CLOUD»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8685E428-F152-446D-9B17-3D4576C9E8F1}"/>
              </a:ext>
            </a:extLst>
          </p:cNvPr>
          <p:cNvSpPr/>
          <p:nvPr/>
        </p:nvSpPr>
        <p:spPr>
          <a:xfrm>
            <a:off x="122582" y="4317517"/>
            <a:ext cx="2305879" cy="11231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NON SI FA  «UPLOAD» DEI DATI DENTRO EOSC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DAB5626C-C255-46FE-9F4A-63D806262913}"/>
              </a:ext>
            </a:extLst>
          </p:cNvPr>
          <p:cNvSpPr/>
          <p:nvPr/>
        </p:nvSpPr>
        <p:spPr>
          <a:xfrm>
            <a:off x="2578796" y="1708032"/>
            <a:ext cx="2899743" cy="11231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SI RENDONO I DATI FAIR IN MODO CHE I *SERVIZI* IN EOSC POSSANO TROVARLI («FINDABLE»)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5A2C80B9-C678-4452-8886-0EB46F95D246}"/>
              </a:ext>
            </a:extLst>
          </p:cNvPr>
          <p:cNvSpPr/>
          <p:nvPr/>
        </p:nvSpPr>
        <p:spPr>
          <a:xfrm>
            <a:off x="5671930" y="2025147"/>
            <a:ext cx="3472070" cy="11231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 FORNIRE UN ACCESSO «SEAMLESS» A 20 MILIONI DI RICERCATORI</a:t>
            </a:r>
          </a:p>
        </p:txBody>
      </p:sp>
      <p:grpSp>
        <p:nvGrpSpPr>
          <p:cNvPr id="8" name="Gruppo 7">
            <a:extLst>
              <a:ext uri="{FF2B5EF4-FFF2-40B4-BE49-F238E27FC236}">
                <a16:creationId xmlns:a16="http://schemas.microsoft.com/office/drawing/2014/main" id="{A2ECAAE1-4884-410C-B344-991A0280C181}"/>
              </a:ext>
            </a:extLst>
          </p:cNvPr>
          <p:cNvGrpSpPr/>
          <p:nvPr/>
        </p:nvGrpSpPr>
        <p:grpSpPr>
          <a:xfrm>
            <a:off x="755374" y="3284450"/>
            <a:ext cx="8388626" cy="3515004"/>
            <a:chOff x="755374" y="3284450"/>
            <a:chExt cx="8388626" cy="3515004"/>
          </a:xfrm>
        </p:grpSpPr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5E8516E1-335D-4318-AD48-96E3E8618CDB}"/>
                </a:ext>
              </a:extLst>
            </p:cNvPr>
            <p:cNvGrpSpPr/>
            <p:nvPr/>
          </p:nvGrpSpPr>
          <p:grpSpPr>
            <a:xfrm>
              <a:off x="2747761" y="3284450"/>
              <a:ext cx="6396239" cy="3515004"/>
              <a:chOff x="2747761" y="3284450"/>
              <a:chExt cx="6396239" cy="3515004"/>
            </a:xfrm>
          </p:grpSpPr>
          <p:pic>
            <p:nvPicPr>
              <p:cNvPr id="12" name="Immagine 11">
                <a:extLst>
                  <a:ext uri="{FF2B5EF4-FFF2-40B4-BE49-F238E27FC236}">
                    <a16:creationId xmlns:a16="http://schemas.microsoft.com/office/drawing/2014/main" id="{8CC6BDE7-F7F9-47D6-97A2-406F530C7D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47761" y="3284450"/>
                <a:ext cx="6324596" cy="3515004"/>
              </a:xfrm>
              <a:prstGeom prst="rect">
                <a:avLst/>
              </a:prstGeom>
            </p:spPr>
          </p:pic>
          <p:sp>
            <p:nvSpPr>
              <p:cNvPr id="10" name="Rettangolo 9">
                <a:extLst>
                  <a:ext uri="{FF2B5EF4-FFF2-40B4-BE49-F238E27FC236}">
                    <a16:creationId xmlns:a16="http://schemas.microsoft.com/office/drawing/2014/main" id="{91057349-B7BB-4A1C-ADA8-5644AD082677}"/>
                  </a:ext>
                </a:extLst>
              </p:cNvPr>
              <p:cNvSpPr/>
              <p:nvPr/>
            </p:nvSpPr>
            <p:spPr>
              <a:xfrm>
                <a:off x="4572000" y="6553233"/>
                <a:ext cx="4572000" cy="24622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+mn-ea"/>
                    <a:cs typeface="Calibri Light" panose="020F0302020204030204" pitchFamily="34" charset="0"/>
                    <a:hlinkClick r:id="rId4"/>
                  </a:rPr>
                  <a:t>Apr. 26 2022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+mn-ea"/>
                    <a:cs typeface="Calibri Light" panose="020F0302020204030204" pitchFamily="34" charset="0"/>
                  </a:rPr>
                  <a:t> </a:t>
                </a:r>
                <a:endParaRPr kumimoji="0" lang="it-IT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Calibri Light" panose="020F0302020204030204" pitchFamily="34" charset="0"/>
                </a:endParaRPr>
              </a:p>
            </p:txBody>
          </p:sp>
        </p:grpSp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DD77486B-6C1F-4701-A98D-E8BE42919949}"/>
                </a:ext>
              </a:extLst>
            </p:cNvPr>
            <p:cNvSpPr/>
            <p:nvPr/>
          </p:nvSpPr>
          <p:spPr>
            <a:xfrm>
              <a:off x="755374" y="5715000"/>
              <a:ext cx="2305879" cy="10212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dirty="0">
                  <a:latin typeface="Calibri Light" panose="020F0302020204030204" pitchFamily="34" charset="0"/>
                  <a:cs typeface="Calibri Light" panose="020F0302020204030204" pitchFamily="34" charset="0"/>
                </a:rPr>
                <a:t>OGNUNO CONTRIBUISCE [«FEDERATING THE GEMS»]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2214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179512" y="188640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EOSC</a:t>
            </a:r>
          </a:p>
        </p:txBody>
      </p: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D961D315-E73B-4E19-BC23-892189554E3F}"/>
              </a:ext>
            </a:extLst>
          </p:cNvPr>
          <p:cNvGrpSpPr/>
          <p:nvPr/>
        </p:nvGrpSpPr>
        <p:grpSpPr>
          <a:xfrm>
            <a:off x="106502" y="192067"/>
            <a:ext cx="9037498" cy="6356350"/>
            <a:chOff x="106502" y="192067"/>
            <a:chExt cx="9037498" cy="6356350"/>
          </a:xfrm>
        </p:grpSpPr>
        <p:grpSp>
          <p:nvGrpSpPr>
            <p:cNvPr id="7" name="Gruppo 6"/>
            <p:cNvGrpSpPr/>
            <p:nvPr/>
          </p:nvGrpSpPr>
          <p:grpSpPr>
            <a:xfrm>
              <a:off x="106502" y="192067"/>
              <a:ext cx="9037498" cy="6356350"/>
              <a:chOff x="106502" y="192067"/>
              <a:chExt cx="9037498" cy="6356350"/>
            </a:xfrm>
          </p:grpSpPr>
          <p:grpSp>
            <p:nvGrpSpPr>
              <p:cNvPr id="14" name="Gruppo 13">
                <a:extLst>
                  <a:ext uri="{FF2B5EF4-FFF2-40B4-BE49-F238E27FC236}">
                    <a16:creationId xmlns:a16="http://schemas.microsoft.com/office/drawing/2014/main" id="{45A849FD-1B6A-48D4-8FDB-1E5F9E8867CD}"/>
                  </a:ext>
                </a:extLst>
              </p:cNvPr>
              <p:cNvGrpSpPr/>
              <p:nvPr/>
            </p:nvGrpSpPr>
            <p:grpSpPr>
              <a:xfrm>
                <a:off x="4460393" y="192067"/>
                <a:ext cx="4504095" cy="1926450"/>
                <a:chOff x="3908151" y="1430251"/>
                <a:chExt cx="5059680" cy="2164080"/>
              </a:xfrm>
            </p:grpSpPr>
            <p:pic>
              <p:nvPicPr>
                <p:cNvPr id="15" name="Immagine 14">
                  <a:extLst>
                    <a:ext uri="{FF2B5EF4-FFF2-40B4-BE49-F238E27FC236}">
                      <a16:creationId xmlns:a16="http://schemas.microsoft.com/office/drawing/2014/main" id="{1BAF009A-8236-4C41-8B55-313EC188399D}"/>
                    </a:ext>
                  </a:extLst>
                </p:cNvPr>
                <p:cNvPicPr/>
                <p:nvPr/>
              </p:nvPicPr>
              <p:blipFill rotWithShape="1">
                <a:blip r:embed="rId3"/>
                <a:srcRect l="11580" t="14721" r="5748" b="22413"/>
                <a:stretch/>
              </p:blipFill>
              <p:spPr bwMode="auto">
                <a:xfrm>
                  <a:off x="3908151" y="1430251"/>
                  <a:ext cx="5059680" cy="2164080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  <a:extLst>
                  <a:ext uri="{53640926-AAD7-44D8-BBD7-CCE9431645EC}">
                    <a14:shadowObscured xmlns:a14="http://schemas.microsoft.com/office/drawing/2010/main"/>
                  </a:ext>
                </a:extLst>
              </p:spPr>
            </p:pic>
            <p:sp>
              <p:nvSpPr>
                <p:cNvPr id="16" name="Rettangolo 15">
                  <a:extLst>
                    <a:ext uri="{FF2B5EF4-FFF2-40B4-BE49-F238E27FC236}">
                      <a16:creationId xmlns:a16="http://schemas.microsoft.com/office/drawing/2014/main" id="{A4A8C3D4-ACB3-486D-A63F-63DB2FAEAF67}"/>
                    </a:ext>
                  </a:extLst>
                </p:cNvPr>
                <p:cNvSpPr/>
                <p:nvPr/>
              </p:nvSpPr>
              <p:spPr>
                <a:xfrm>
                  <a:off x="6072939" y="1598836"/>
                  <a:ext cx="1723549" cy="246221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4"/>
                    </a:rPr>
                    <a:t>https://www.eosc-portal.eu/</a:t>
                  </a: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grpSp>
            <p:nvGrpSpPr>
              <p:cNvPr id="9" name="Gruppo 8">
                <a:extLst>
                  <a:ext uri="{FF2B5EF4-FFF2-40B4-BE49-F238E27FC236}">
                    <a16:creationId xmlns:a16="http://schemas.microsoft.com/office/drawing/2014/main" id="{88132987-715F-457C-BF95-E571EAE83069}"/>
                  </a:ext>
                </a:extLst>
              </p:cNvPr>
              <p:cNvGrpSpPr/>
              <p:nvPr/>
            </p:nvGrpSpPr>
            <p:grpSpPr>
              <a:xfrm>
                <a:off x="106502" y="2105281"/>
                <a:ext cx="9037498" cy="4443136"/>
                <a:chOff x="106502" y="2105281"/>
                <a:chExt cx="9037498" cy="4443136"/>
              </a:xfrm>
            </p:grpSpPr>
            <p:grpSp>
              <p:nvGrpSpPr>
                <p:cNvPr id="6" name="Gruppo 5">
                  <a:extLst>
                    <a:ext uri="{FF2B5EF4-FFF2-40B4-BE49-F238E27FC236}">
                      <a16:creationId xmlns:a16="http://schemas.microsoft.com/office/drawing/2014/main" id="{0E36C20C-5906-4EF4-90D8-65AAAE7890E7}"/>
                    </a:ext>
                  </a:extLst>
                </p:cNvPr>
                <p:cNvGrpSpPr/>
                <p:nvPr/>
              </p:nvGrpSpPr>
              <p:grpSpPr>
                <a:xfrm>
                  <a:off x="106502" y="2105281"/>
                  <a:ext cx="9037498" cy="4443136"/>
                  <a:chOff x="106502" y="2105281"/>
                  <a:chExt cx="9037498" cy="4443136"/>
                </a:xfrm>
              </p:grpSpPr>
              <p:grpSp>
                <p:nvGrpSpPr>
                  <p:cNvPr id="28" name="Gruppo 27">
                    <a:extLst>
                      <a:ext uri="{FF2B5EF4-FFF2-40B4-BE49-F238E27FC236}">
                        <a16:creationId xmlns:a16="http://schemas.microsoft.com/office/drawing/2014/main" id="{323DD7A3-24C2-4B21-B3E9-70DFAB7F717C}"/>
                      </a:ext>
                    </a:extLst>
                  </p:cNvPr>
                  <p:cNvGrpSpPr/>
                  <p:nvPr/>
                </p:nvGrpSpPr>
                <p:grpSpPr>
                  <a:xfrm>
                    <a:off x="106502" y="2105281"/>
                    <a:ext cx="9037498" cy="4443136"/>
                    <a:chOff x="106502" y="1299631"/>
                    <a:chExt cx="9037498" cy="4443136"/>
                  </a:xfrm>
                </p:grpSpPr>
                <p:grpSp>
                  <p:nvGrpSpPr>
                    <p:cNvPr id="20" name="Gruppo 19">
                      <a:extLst>
                        <a:ext uri="{FF2B5EF4-FFF2-40B4-BE49-F238E27FC236}">
                          <a16:creationId xmlns:a16="http://schemas.microsoft.com/office/drawing/2014/main" id="{8CCCC201-0B2A-486C-A6A8-A0E3B2A9597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06502" y="1299631"/>
                      <a:ext cx="5218322" cy="4443136"/>
                      <a:chOff x="106502" y="1299631"/>
                      <a:chExt cx="5218322" cy="4443136"/>
                    </a:xfrm>
                  </p:grpSpPr>
                  <p:pic>
                    <p:nvPicPr>
                      <p:cNvPr id="2" name="Immagine 1">
                        <a:extLst>
                          <a:ext uri="{FF2B5EF4-FFF2-40B4-BE49-F238E27FC236}">
                            <a16:creationId xmlns:a16="http://schemas.microsoft.com/office/drawing/2014/main" id="{9AF15F27-C4A3-40A9-BF8D-529E5250D6DB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6502" y="1299631"/>
                        <a:ext cx="5218322" cy="4443136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  <p:sp>
                    <p:nvSpPr>
                      <p:cNvPr id="5" name="Rettangolo 4">
                        <a:extLst>
                          <a:ext uri="{FF2B5EF4-FFF2-40B4-BE49-F238E27FC236}">
                            <a16:creationId xmlns:a16="http://schemas.microsoft.com/office/drawing/2014/main" id="{335C76FD-146F-478A-A4E7-B63A7C3E27C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8606" y="1846217"/>
                        <a:ext cx="4171405" cy="191589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marL="0" marR="0" lvl="0" indent="0" algn="ctr" defTabSz="4572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it-IT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</a:endParaRPr>
                      </a:p>
                    </p:txBody>
                  </p:sp>
                  <p:sp>
                    <p:nvSpPr>
                      <p:cNvPr id="18" name="Rettangolo 17">
                        <a:extLst>
                          <a:ext uri="{FF2B5EF4-FFF2-40B4-BE49-F238E27FC236}">
                            <a16:creationId xmlns:a16="http://schemas.microsoft.com/office/drawing/2014/main" id="{EB658153-C15C-4449-B42C-428B65D7864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179512" y="2246811"/>
                        <a:ext cx="4810499" cy="478972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marL="0" marR="0" lvl="0" indent="0" algn="ctr" defTabSz="4572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it-IT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</a:endParaRPr>
                      </a:p>
                    </p:txBody>
                  </p:sp>
                  <p:sp>
                    <p:nvSpPr>
                      <p:cNvPr id="19" name="Rettangolo 18">
                        <a:extLst>
                          <a:ext uri="{FF2B5EF4-FFF2-40B4-BE49-F238E27FC236}">
                            <a16:creationId xmlns:a16="http://schemas.microsoft.com/office/drawing/2014/main" id="{CF3AC174-2A1E-4895-9AA5-9CE2C9FF2A2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121920" y="4132218"/>
                        <a:ext cx="5138057" cy="1537062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marL="0" marR="0" lvl="0" indent="0" algn="ctr" defTabSz="4572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it-IT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</a:endParaRPr>
                      </a:p>
                    </p:txBody>
                  </p:sp>
                </p:grpSp>
                <p:grpSp>
                  <p:nvGrpSpPr>
                    <p:cNvPr id="26" name="Gruppo 25">
                      <a:extLst>
                        <a:ext uri="{FF2B5EF4-FFF2-40B4-BE49-F238E27FC236}">
                          <a16:creationId xmlns:a16="http://schemas.microsoft.com/office/drawing/2014/main" id="{5729C067-59BE-45A0-8952-F045426C0EF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5024675" y="2752668"/>
                      <a:ext cx="4119325" cy="1537062"/>
                      <a:chOff x="5024675" y="2752668"/>
                      <a:chExt cx="4119325" cy="1537062"/>
                    </a:xfrm>
                  </p:grpSpPr>
                  <p:pic>
                    <p:nvPicPr>
                      <p:cNvPr id="22" name="Immagine 21">
                        <a:extLst>
                          <a:ext uri="{FF2B5EF4-FFF2-40B4-BE49-F238E27FC236}">
                            <a16:creationId xmlns:a16="http://schemas.microsoft.com/office/drawing/2014/main" id="{40BF616E-FFD7-41FA-9F1B-9CCC16B831A3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24675" y="2752668"/>
                        <a:ext cx="4119325" cy="1537062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  <p:sp>
                    <p:nvSpPr>
                      <p:cNvPr id="24" name="Rettangolo 23">
                        <a:extLst>
                          <a:ext uri="{FF2B5EF4-FFF2-40B4-BE49-F238E27FC236}">
                            <a16:creationId xmlns:a16="http://schemas.microsoft.com/office/drawing/2014/main" id="{7AB6CC76-00E1-4646-925F-AAEDD4B23FF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227630" y="4012731"/>
                        <a:ext cx="1449977" cy="276999"/>
                      </a:xfrm>
                      <a:prstGeom prst="rect">
                        <a:avLst/>
                      </a:prstGeom>
                    </p:spPr>
                    <p:txBody>
                      <a:bodyPr wrap="square">
                        <a:spAutoFit/>
                      </a:bodyPr>
                      <a:lstStyle/>
                      <a:p>
                        <a:pPr marL="0" marR="0" lvl="0" indent="0" algn="l" defTabSz="4572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kumimoji="0" lang="it-IT" sz="1200" b="0" i="0" u="none" strike="noStrike" kern="1200" cap="none" spc="0" normalizeH="0" baseline="0" noProof="0" dirty="0" err="1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libri"/>
                            <a:ea typeface="+mn-ea"/>
                            <a:cs typeface="+mn-cs"/>
                            <a:hlinkClick r:id="rId7"/>
                          </a:rPr>
                          <a:t>Jan</a:t>
                        </a:r>
                        <a:r>
                          <a:rPr kumimoji="0" lang="it-IT" sz="12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libri"/>
                            <a:ea typeface="+mn-ea"/>
                            <a:cs typeface="+mn-cs"/>
                            <a:hlinkClick r:id="rId7"/>
                          </a:rPr>
                          <a:t>. 22, 2020</a:t>
                        </a:r>
                        <a:r>
                          <a:rPr kumimoji="0" lang="it-IT" sz="12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libri"/>
                            <a:ea typeface="+mn-ea"/>
                            <a:cs typeface="+mn-cs"/>
                          </a:rPr>
                          <a:t> </a:t>
                        </a:r>
                      </a:p>
                    </p:txBody>
                  </p:sp>
                </p:grpSp>
                <p:sp>
                  <p:nvSpPr>
                    <p:cNvPr id="27" name="Rettangolo 26">
                      <a:extLst>
                        <a:ext uri="{FF2B5EF4-FFF2-40B4-BE49-F238E27FC236}">
                          <a16:creationId xmlns:a16="http://schemas.microsoft.com/office/drawing/2014/main" id="{90BE88C5-A6C8-4070-AAD7-9775E239204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5459548" y="4685322"/>
                      <a:ext cx="3370215" cy="661852"/>
                    </a:xfrm>
                    <a:prstGeom prst="rect">
                      <a:avLst/>
                    </a:prstGeom>
                    <a:solidFill>
                      <a:schemeClr val="tx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it-IT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 A QUESTO SERVE EOSC.</a:t>
                      </a:r>
                      <a:br>
                        <a:rPr kumimoji="0" lang="it-IT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</a:br>
                      <a:r>
                        <a:rPr kumimoji="0" lang="it-IT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LA STIAMO CREANDO </a:t>
                      </a:r>
                      <a:r>
                        <a:rPr kumimoji="0" lang="it-IT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ADESSO</a:t>
                      </a:r>
                    </a:p>
                  </p:txBody>
                </p:sp>
              </p:grpSp>
              <p:sp>
                <p:nvSpPr>
                  <p:cNvPr id="3" name="Rettangolo 2">
                    <a:extLst>
                      <a:ext uri="{FF2B5EF4-FFF2-40B4-BE49-F238E27FC236}">
                        <a16:creationId xmlns:a16="http://schemas.microsoft.com/office/drawing/2014/main" id="{4AC7A1A3-86D8-4537-BFAD-35459BD501A8}"/>
                      </a:ext>
                    </a:extLst>
                  </p:cNvPr>
                  <p:cNvSpPr/>
                  <p:nvPr/>
                </p:nvSpPr>
                <p:spPr>
                  <a:xfrm>
                    <a:off x="5168276" y="2397360"/>
                    <a:ext cx="3108958" cy="912223"/>
                  </a:xfrm>
                  <a:prstGeom prst="rect">
                    <a:avLst/>
                  </a:pr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it-IT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Calibri Light" panose="020F0302020204030204" pitchFamily="34" charset="0"/>
                        <a:ea typeface="+mn-ea"/>
                        <a:cs typeface="Calibri Light" panose="020F0302020204030204" pitchFamily="34" charset="0"/>
                      </a:rPr>
                      <a:t>85% DEI DATI PRODOTTI NON VIENE USATO. INSOSTENIBILE</a:t>
                    </a:r>
                  </a:p>
                </p:txBody>
              </p:sp>
            </p:grpSp>
            <p:cxnSp>
              <p:nvCxnSpPr>
                <p:cNvPr id="8" name="Connettore diritto 7">
                  <a:extLst>
                    <a:ext uri="{FF2B5EF4-FFF2-40B4-BE49-F238E27FC236}">
                      <a16:creationId xmlns:a16="http://schemas.microsoft.com/office/drawing/2014/main" id="{AA13EDB1-F795-4014-9B53-136F69702C2B}"/>
                    </a:ext>
                  </a:extLst>
                </p:cNvPr>
                <p:cNvCxnSpPr/>
                <p:nvPr/>
              </p:nvCxnSpPr>
              <p:spPr>
                <a:xfrm>
                  <a:off x="5024675" y="3785787"/>
                  <a:ext cx="3939813" cy="0"/>
                </a:xfrm>
                <a:prstGeom prst="line">
                  <a:avLst/>
                </a:prstGeom>
                <a:ln>
                  <a:solidFill>
                    <a:srgbClr val="05488A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Connettore diritto 20">
                  <a:extLst>
                    <a:ext uri="{FF2B5EF4-FFF2-40B4-BE49-F238E27FC236}">
                      <a16:creationId xmlns:a16="http://schemas.microsoft.com/office/drawing/2014/main" id="{1336E27D-9FEB-4F11-881E-AF50C19AFAD8}"/>
                    </a:ext>
                  </a:extLst>
                </p:cNvPr>
                <p:cNvCxnSpPr/>
                <p:nvPr/>
              </p:nvCxnSpPr>
              <p:spPr>
                <a:xfrm>
                  <a:off x="5024675" y="3998008"/>
                  <a:ext cx="3939813" cy="0"/>
                </a:xfrm>
                <a:prstGeom prst="line">
                  <a:avLst/>
                </a:prstGeom>
                <a:ln>
                  <a:solidFill>
                    <a:srgbClr val="05488A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1" name="Connettore diritto 10">
              <a:extLst>
                <a:ext uri="{FF2B5EF4-FFF2-40B4-BE49-F238E27FC236}">
                  <a16:creationId xmlns:a16="http://schemas.microsoft.com/office/drawing/2014/main" id="{36749E1D-D530-4619-B6F7-5A7170CCB5CC}"/>
                </a:ext>
              </a:extLst>
            </p:cNvPr>
            <p:cNvCxnSpPr/>
            <p:nvPr/>
          </p:nvCxnSpPr>
          <p:spPr>
            <a:xfrm>
              <a:off x="3031435" y="4293704"/>
              <a:ext cx="1993240" cy="0"/>
            </a:xfrm>
            <a:prstGeom prst="line">
              <a:avLst/>
            </a:prstGeom>
            <a:ln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Connettore diritto 24">
              <a:extLst>
                <a:ext uri="{FF2B5EF4-FFF2-40B4-BE49-F238E27FC236}">
                  <a16:creationId xmlns:a16="http://schemas.microsoft.com/office/drawing/2014/main" id="{C0185A08-6FF6-4F1F-9DA5-40AEDC095DD2}"/>
                </a:ext>
              </a:extLst>
            </p:cNvPr>
            <p:cNvCxnSpPr>
              <a:cxnSpLocks/>
            </p:cNvCxnSpPr>
            <p:nvPr/>
          </p:nvCxnSpPr>
          <p:spPr>
            <a:xfrm>
              <a:off x="179512" y="4565374"/>
              <a:ext cx="3766323" cy="0"/>
            </a:xfrm>
            <a:prstGeom prst="line">
              <a:avLst/>
            </a:prstGeom>
            <a:ln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72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>
            <a:extLst>
              <a:ext uri="{FF2B5EF4-FFF2-40B4-BE49-F238E27FC236}">
                <a16:creationId xmlns:a16="http://schemas.microsoft.com/office/drawing/2014/main" id="{CB7A488A-95B4-4F87-8AE0-D94916FC7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774" y="210430"/>
            <a:ext cx="7886700" cy="1325559"/>
          </a:xfrm>
        </p:spPr>
        <p:txBody>
          <a:bodyPr/>
          <a:lstStyle/>
          <a:p>
            <a:r>
              <a:rPr lang="it-IT" sz="4000" dirty="0">
                <a:solidFill>
                  <a:schemeClr val="bg1"/>
                </a:solidFill>
              </a:rPr>
              <a:t>EOSC: Open Science «new </a:t>
            </a:r>
            <a:r>
              <a:rPr lang="it-IT" sz="4000" dirty="0" err="1">
                <a:solidFill>
                  <a:schemeClr val="bg1"/>
                </a:solidFill>
              </a:rPr>
              <a:t>normal</a:t>
            </a:r>
            <a:r>
              <a:rPr lang="it-IT" sz="4000" dirty="0">
                <a:solidFill>
                  <a:schemeClr val="bg1"/>
                </a:solidFill>
              </a:rPr>
              <a:t>»</a:t>
            </a:r>
          </a:p>
        </p:txBody>
      </p:sp>
      <p:grpSp>
        <p:nvGrpSpPr>
          <p:cNvPr id="19" name="Gruppo 18">
            <a:extLst>
              <a:ext uri="{FF2B5EF4-FFF2-40B4-BE49-F238E27FC236}">
                <a16:creationId xmlns:a16="http://schemas.microsoft.com/office/drawing/2014/main" id="{35636C0A-D913-485D-BFD0-65AD7CE54D33}"/>
              </a:ext>
            </a:extLst>
          </p:cNvPr>
          <p:cNvGrpSpPr/>
          <p:nvPr/>
        </p:nvGrpSpPr>
        <p:grpSpPr>
          <a:xfrm>
            <a:off x="2473792" y="442958"/>
            <a:ext cx="6308434" cy="2658086"/>
            <a:chOff x="2473792" y="442958"/>
            <a:chExt cx="6308434" cy="2658086"/>
          </a:xfrm>
        </p:grpSpPr>
        <p:pic>
          <p:nvPicPr>
            <p:cNvPr id="5" name="Immagine 4">
              <a:extLst>
                <a:ext uri="{FF2B5EF4-FFF2-40B4-BE49-F238E27FC236}">
                  <a16:creationId xmlns:a16="http://schemas.microsoft.com/office/drawing/2014/main" id="{A3D89214-9C9D-42F8-B983-AD52F542CFD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473792" y="492607"/>
              <a:ext cx="4257274" cy="25442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79C7BCA6-5CB0-4B41-8E0D-77C2CDBD5834}"/>
                </a:ext>
              </a:extLst>
            </p:cNvPr>
            <p:cNvGrpSpPr/>
            <p:nvPr/>
          </p:nvGrpSpPr>
          <p:grpSpPr>
            <a:xfrm>
              <a:off x="6788283" y="442958"/>
              <a:ext cx="1993943" cy="2658086"/>
              <a:chOff x="6226865" y="0"/>
              <a:chExt cx="1993943" cy="2658086"/>
            </a:xfrm>
          </p:grpSpPr>
          <p:pic>
            <p:nvPicPr>
              <p:cNvPr id="7" name="Immagine 6">
                <a:extLst>
                  <a:ext uri="{FF2B5EF4-FFF2-40B4-BE49-F238E27FC236}">
                    <a16:creationId xmlns:a16="http://schemas.microsoft.com/office/drawing/2014/main" id="{3CA9DB98-7720-4205-BC2B-83F05F11E7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226865" y="0"/>
                <a:ext cx="1877731" cy="2658086"/>
              </a:xfrm>
              <a:prstGeom prst="rect">
                <a:avLst/>
              </a:prstGeom>
            </p:spPr>
          </p:pic>
          <p:sp>
            <p:nvSpPr>
              <p:cNvPr id="9" name="CasellaDiTesto 8">
                <a:extLst>
                  <a:ext uri="{FF2B5EF4-FFF2-40B4-BE49-F238E27FC236}">
                    <a16:creationId xmlns:a16="http://schemas.microsoft.com/office/drawing/2014/main" id="{221E0A1F-CA8E-4C71-9C33-2FB6A2639665}"/>
                  </a:ext>
                </a:extLst>
              </p:cNvPr>
              <p:cNvSpPr txBox="1"/>
              <p:nvPr/>
            </p:nvSpPr>
            <p:spPr>
              <a:xfrm>
                <a:off x="6497516" y="113841"/>
                <a:ext cx="1723292" cy="2462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June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 2nd, 2021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cxnSp>
          <p:nvCxnSpPr>
            <p:cNvPr id="17" name="Connettore diritto 16">
              <a:extLst>
                <a:ext uri="{FF2B5EF4-FFF2-40B4-BE49-F238E27FC236}">
                  <a16:creationId xmlns:a16="http://schemas.microsoft.com/office/drawing/2014/main" id="{397C8FBE-5C13-4667-A5B4-5809A255D3AD}"/>
                </a:ext>
              </a:extLst>
            </p:cNvPr>
            <p:cNvCxnSpPr/>
            <p:nvPr/>
          </p:nvCxnSpPr>
          <p:spPr>
            <a:xfrm>
              <a:off x="2602523" y="2176669"/>
              <a:ext cx="4023714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Connettore diritto 17">
              <a:extLst>
                <a:ext uri="{FF2B5EF4-FFF2-40B4-BE49-F238E27FC236}">
                  <a16:creationId xmlns:a16="http://schemas.microsoft.com/office/drawing/2014/main" id="{37BEAD82-B912-486C-B836-69DA881A6F96}"/>
                </a:ext>
              </a:extLst>
            </p:cNvPr>
            <p:cNvCxnSpPr/>
            <p:nvPr/>
          </p:nvCxnSpPr>
          <p:spPr>
            <a:xfrm>
              <a:off x="2602523" y="1690688"/>
              <a:ext cx="4023714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18B52C18-3574-41FB-BC70-2E9BB4E26913}"/>
              </a:ext>
            </a:extLst>
          </p:cNvPr>
          <p:cNvGrpSpPr/>
          <p:nvPr/>
        </p:nvGrpSpPr>
        <p:grpSpPr>
          <a:xfrm>
            <a:off x="910672" y="2723214"/>
            <a:ext cx="6647854" cy="4134786"/>
            <a:chOff x="910672" y="2723214"/>
            <a:chExt cx="6647854" cy="4134786"/>
          </a:xfrm>
        </p:grpSpPr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22BF6194-09BE-4A41-9D0F-6C902DCABCFC}"/>
                </a:ext>
              </a:extLst>
            </p:cNvPr>
            <p:cNvGrpSpPr/>
            <p:nvPr/>
          </p:nvGrpSpPr>
          <p:grpSpPr>
            <a:xfrm>
              <a:off x="910672" y="2723214"/>
              <a:ext cx="6298825" cy="4134786"/>
              <a:chOff x="889021" y="1399940"/>
              <a:chExt cx="8477170" cy="5564734"/>
            </a:xfrm>
          </p:grpSpPr>
          <p:pic>
            <p:nvPicPr>
              <p:cNvPr id="12" name="Immagine 11">
                <a:extLst>
                  <a:ext uri="{FF2B5EF4-FFF2-40B4-BE49-F238E27FC236}">
                    <a16:creationId xmlns:a16="http://schemas.microsoft.com/office/drawing/2014/main" id="{BBF617A8-A63D-4F55-8D2E-9B78FC2A263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611629" y="1994827"/>
                <a:ext cx="7754562" cy="4969847"/>
              </a:xfrm>
              <a:prstGeom prst="rect">
                <a:avLst/>
              </a:prstGeom>
            </p:spPr>
          </p:pic>
          <p:grpSp>
            <p:nvGrpSpPr>
              <p:cNvPr id="13" name="Gruppo 12">
                <a:extLst>
                  <a:ext uri="{FF2B5EF4-FFF2-40B4-BE49-F238E27FC236}">
                    <a16:creationId xmlns:a16="http://schemas.microsoft.com/office/drawing/2014/main" id="{5849A0A7-CF39-443A-8BC3-B5998FB27176}"/>
                  </a:ext>
                </a:extLst>
              </p:cNvPr>
              <p:cNvGrpSpPr/>
              <p:nvPr/>
            </p:nvGrpSpPr>
            <p:grpSpPr>
              <a:xfrm>
                <a:off x="889021" y="1399940"/>
                <a:ext cx="1944793" cy="713294"/>
                <a:chOff x="889021" y="1399940"/>
                <a:chExt cx="1944793" cy="713294"/>
              </a:xfrm>
            </p:grpSpPr>
            <p:pic>
              <p:nvPicPr>
                <p:cNvPr id="14" name="Immagine 13">
                  <a:extLst>
                    <a:ext uri="{FF2B5EF4-FFF2-40B4-BE49-F238E27FC236}">
                      <a16:creationId xmlns:a16="http://schemas.microsoft.com/office/drawing/2014/main" id="{D45EE69D-E325-4BAC-9E0D-C74E8BA9219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889021" y="1399940"/>
                  <a:ext cx="1944793" cy="713294"/>
                </a:xfrm>
                <a:prstGeom prst="rect">
                  <a:avLst/>
                </a:prstGeom>
              </p:spPr>
            </p:pic>
            <p:sp>
              <p:nvSpPr>
                <p:cNvPr id="15" name="CasellaDiTesto 14">
                  <a:extLst>
                    <a:ext uri="{FF2B5EF4-FFF2-40B4-BE49-F238E27FC236}">
                      <a16:creationId xmlns:a16="http://schemas.microsoft.com/office/drawing/2014/main" id="{2D1B7C80-0FF7-48D8-998A-F6EE13532048}"/>
                    </a:ext>
                  </a:extLst>
                </p:cNvPr>
                <p:cNvSpPr txBox="1"/>
                <p:nvPr/>
              </p:nvSpPr>
              <p:spPr>
                <a:xfrm>
                  <a:off x="889021" y="1540407"/>
                  <a:ext cx="1022964" cy="24622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8"/>
                    </a:rPr>
                    <a:t>SRIA 1.0</a:t>
                  </a: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</p:grpSp>
        <p:sp>
          <p:nvSpPr>
            <p:cNvPr id="20" name="Rettangolo arrotondato 2">
              <a:extLst>
                <a:ext uri="{FF2B5EF4-FFF2-40B4-BE49-F238E27FC236}">
                  <a16:creationId xmlns:a16="http://schemas.microsoft.com/office/drawing/2014/main" id="{EC7AF3ED-5124-4DFE-AF13-987EF46E223E}"/>
                </a:ext>
              </a:extLst>
            </p:cNvPr>
            <p:cNvSpPr/>
            <p:nvPr/>
          </p:nvSpPr>
          <p:spPr>
            <a:xfrm>
              <a:off x="1290720" y="5257800"/>
              <a:ext cx="6267806" cy="597877"/>
            </a:xfrm>
            <a:prstGeom prst="round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Rettangolo 1">
            <a:extLst>
              <a:ext uri="{FF2B5EF4-FFF2-40B4-BE49-F238E27FC236}">
                <a16:creationId xmlns:a16="http://schemas.microsoft.com/office/drawing/2014/main" id="{241AD646-AA50-4350-B3C7-40C0E2D7E1FC}"/>
              </a:ext>
            </a:extLst>
          </p:cNvPr>
          <p:cNvSpPr/>
          <p:nvPr/>
        </p:nvSpPr>
        <p:spPr>
          <a:xfrm>
            <a:off x="7136296" y="3896139"/>
            <a:ext cx="1877731" cy="13616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OPEN SCIENCE = THE NEW NORMAL</a:t>
            </a:r>
          </a:p>
        </p:txBody>
      </p:sp>
    </p:spTree>
    <p:extLst>
      <p:ext uri="{BB962C8B-B14F-4D97-AF65-F5344CB8AC3E}">
        <p14:creationId xmlns:p14="http://schemas.microsoft.com/office/powerpoint/2010/main" val="221401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CA833B3-9891-4BF8-8E9D-DF4E93DF3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190" y="324057"/>
            <a:ext cx="8883369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EOSC </a:t>
            </a:r>
            <a:r>
              <a:rPr lang="it-IT" dirty="0" err="1">
                <a:solidFill>
                  <a:schemeClr val="bg1"/>
                </a:solidFill>
              </a:rPr>
              <a:t>association</a:t>
            </a:r>
            <a:endParaRPr lang="it-IT" dirty="0">
              <a:solidFill>
                <a:schemeClr val="bg1"/>
              </a:solidFill>
            </a:endParaRPr>
          </a:p>
        </p:txBody>
      </p: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6B1EF1AB-DE31-4607-81D4-C2F791EF03C8}"/>
              </a:ext>
            </a:extLst>
          </p:cNvPr>
          <p:cNvGrpSpPr/>
          <p:nvPr/>
        </p:nvGrpSpPr>
        <p:grpSpPr>
          <a:xfrm>
            <a:off x="90317" y="160086"/>
            <a:ext cx="9272344" cy="6537827"/>
            <a:chOff x="0" y="206156"/>
            <a:chExt cx="9272344" cy="6537827"/>
          </a:xfrm>
        </p:grpSpPr>
        <p:grpSp>
          <p:nvGrpSpPr>
            <p:cNvPr id="3" name="Gruppo 2">
              <a:extLst>
                <a:ext uri="{FF2B5EF4-FFF2-40B4-BE49-F238E27FC236}">
                  <a16:creationId xmlns:a16="http://schemas.microsoft.com/office/drawing/2014/main" id="{7D962655-ABF4-436D-8CEC-CEAA6986DF41}"/>
                </a:ext>
              </a:extLst>
            </p:cNvPr>
            <p:cNvGrpSpPr/>
            <p:nvPr/>
          </p:nvGrpSpPr>
          <p:grpSpPr>
            <a:xfrm>
              <a:off x="0" y="1980550"/>
              <a:ext cx="8647341" cy="4763433"/>
              <a:chOff x="223368" y="1701454"/>
              <a:chExt cx="8647341" cy="4763433"/>
            </a:xfrm>
          </p:grpSpPr>
          <p:grpSp>
            <p:nvGrpSpPr>
              <p:cNvPr id="15" name="Gruppo 14"/>
              <p:cNvGrpSpPr/>
              <p:nvPr/>
            </p:nvGrpSpPr>
            <p:grpSpPr>
              <a:xfrm>
                <a:off x="223368" y="3115917"/>
                <a:ext cx="8647341" cy="3348970"/>
                <a:chOff x="139472" y="1623080"/>
                <a:chExt cx="8647341" cy="3348970"/>
              </a:xfrm>
            </p:grpSpPr>
            <p:pic>
              <p:nvPicPr>
                <p:cNvPr id="18" name="Immagine 17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39472" y="1623080"/>
                  <a:ext cx="8647341" cy="3348970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19" name="Rettangolo 18"/>
                <p:cNvSpPr/>
                <p:nvPr/>
              </p:nvSpPr>
              <p:spPr>
                <a:xfrm>
                  <a:off x="6476822" y="4602718"/>
                  <a:ext cx="2309991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4"/>
                    </a:rPr>
                    <a:t>https://www.eosc.eu/</a:t>
                  </a:r>
                  <a:r>
                    <a:rPr kumimoji="0" lang="it-IT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sp>
            <p:nvSpPr>
              <p:cNvPr id="21" name="Rettangolo 20"/>
              <p:cNvSpPr/>
              <p:nvPr/>
            </p:nvSpPr>
            <p:spPr>
              <a:xfrm>
                <a:off x="1139590" y="1701454"/>
                <a:ext cx="2728912" cy="1414463"/>
              </a:xfrm>
              <a:prstGeom prst="rect">
                <a:avLst/>
              </a:prstGeom>
              <a:solidFill>
                <a:sysClr val="windowText" lastClr="00000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24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NATA 17 DIC 2020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24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GARR FONDATORE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24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# MEMBRI ITALIANI</a:t>
                </a:r>
              </a:p>
            </p:txBody>
          </p:sp>
        </p:grpSp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D3306464-2FCE-4706-B273-CE45E6ED0142}"/>
                </a:ext>
              </a:extLst>
            </p:cNvPr>
            <p:cNvGrpSpPr/>
            <p:nvPr/>
          </p:nvGrpSpPr>
          <p:grpSpPr>
            <a:xfrm>
              <a:off x="4522152" y="206156"/>
              <a:ext cx="3535138" cy="2419080"/>
              <a:chOff x="3346853" y="4101849"/>
              <a:chExt cx="3535138" cy="2419080"/>
            </a:xfrm>
          </p:grpSpPr>
          <p:pic>
            <p:nvPicPr>
              <p:cNvPr id="6" name="Immagine 5">
                <a:extLst>
                  <a:ext uri="{FF2B5EF4-FFF2-40B4-BE49-F238E27FC236}">
                    <a16:creationId xmlns:a16="http://schemas.microsoft.com/office/drawing/2014/main" id="{2D5638AE-9FE3-49CF-A40F-D4E726FA9D0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46853" y="4101849"/>
                <a:ext cx="2450294" cy="241908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7" name="Rettangolo 6">
                <a:extLst>
                  <a:ext uri="{FF2B5EF4-FFF2-40B4-BE49-F238E27FC236}">
                    <a16:creationId xmlns:a16="http://schemas.microsoft.com/office/drawing/2014/main" id="{A36F2546-F3B2-4909-BA8F-92D16983D9BC}"/>
                  </a:ext>
                </a:extLst>
              </p:cNvPr>
              <p:cNvSpPr/>
              <p:nvPr/>
            </p:nvSpPr>
            <p:spPr>
              <a:xfrm>
                <a:off x="4572000" y="4940132"/>
                <a:ext cx="2309991" cy="77952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BOARD OF DIRECTORS (PROF.LAVITRANO)</a:t>
                </a:r>
              </a:p>
            </p:txBody>
          </p:sp>
        </p:grpSp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3304DFD0-4F2C-419E-BD14-326B066E09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736696" y="2705278"/>
              <a:ext cx="5535648" cy="29263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158686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7CDAE4F-7158-49D9-A6CF-9AE792766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ICDI</a:t>
            </a: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CE01DA92-76B1-47B3-A955-570CD276EF8F}"/>
              </a:ext>
            </a:extLst>
          </p:cNvPr>
          <p:cNvGrpSpPr/>
          <p:nvPr/>
        </p:nvGrpSpPr>
        <p:grpSpPr>
          <a:xfrm>
            <a:off x="2043044" y="0"/>
            <a:ext cx="6583401" cy="4939377"/>
            <a:chOff x="1931949" y="1690688"/>
            <a:chExt cx="6583401" cy="4939377"/>
          </a:xfrm>
        </p:grpSpPr>
        <p:grpSp>
          <p:nvGrpSpPr>
            <p:cNvPr id="6" name="Gruppo 5">
              <a:extLst>
                <a:ext uri="{FF2B5EF4-FFF2-40B4-BE49-F238E27FC236}">
                  <a16:creationId xmlns:a16="http://schemas.microsoft.com/office/drawing/2014/main" id="{520F712D-4666-4C90-A2CB-C502983C7EC7}"/>
                </a:ext>
              </a:extLst>
            </p:cNvPr>
            <p:cNvGrpSpPr/>
            <p:nvPr/>
          </p:nvGrpSpPr>
          <p:grpSpPr>
            <a:xfrm>
              <a:off x="1931949" y="1690688"/>
              <a:ext cx="6583401" cy="4939377"/>
              <a:chOff x="1931949" y="1690688"/>
              <a:chExt cx="6583401" cy="4939377"/>
            </a:xfrm>
          </p:grpSpPr>
          <p:pic>
            <p:nvPicPr>
              <p:cNvPr id="4" name="Immagine 3">
                <a:extLst>
                  <a:ext uri="{FF2B5EF4-FFF2-40B4-BE49-F238E27FC236}">
                    <a16:creationId xmlns:a16="http://schemas.microsoft.com/office/drawing/2014/main" id="{AC3ADFF3-8525-4DD7-8EAC-0D0AEA9AED8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31949" y="2495971"/>
                <a:ext cx="5656716" cy="4134094"/>
              </a:xfrm>
              <a:prstGeom prst="rect">
                <a:avLst/>
              </a:prstGeom>
            </p:spPr>
          </p:pic>
          <p:sp>
            <p:nvSpPr>
              <p:cNvPr id="5" name="Rettangolo 4">
                <a:extLst>
                  <a:ext uri="{FF2B5EF4-FFF2-40B4-BE49-F238E27FC236}">
                    <a16:creationId xmlns:a16="http://schemas.microsoft.com/office/drawing/2014/main" id="{151C85AD-AF43-46BC-B3D6-9EFDFCC48F3A}"/>
                  </a:ext>
                </a:extLst>
              </p:cNvPr>
              <p:cNvSpPr/>
              <p:nvPr/>
            </p:nvSpPr>
            <p:spPr>
              <a:xfrm>
                <a:off x="5247118" y="1690688"/>
                <a:ext cx="3268232" cy="1368706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TAVOLO DI LAVORO INFRASTRUTTURE E ATENEI</a:t>
                </a: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PER FAVORIRE LA PARTECIPAZIONE A EOSC E INFRASTRUTTURE EUROPEE</a:t>
                </a:r>
              </a:p>
            </p:txBody>
          </p:sp>
        </p:grpSp>
        <p:sp>
          <p:nvSpPr>
            <p:cNvPr id="8" name="CasellaDiTesto 7">
              <a:extLst>
                <a:ext uri="{FF2B5EF4-FFF2-40B4-BE49-F238E27FC236}">
                  <a16:creationId xmlns:a16="http://schemas.microsoft.com/office/drawing/2014/main" id="{D4F9EF9B-772B-4E5A-B258-3607A5A3A25A}"/>
                </a:ext>
              </a:extLst>
            </p:cNvPr>
            <p:cNvSpPr txBox="1"/>
            <p:nvPr/>
          </p:nvSpPr>
          <p:spPr>
            <a:xfrm>
              <a:off x="2309234" y="2646919"/>
              <a:ext cx="4572000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4"/>
                </a:rPr>
                <a:t>https://www.icdi.it/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7" name="Gruppo 6">
            <a:extLst>
              <a:ext uri="{FF2B5EF4-FFF2-40B4-BE49-F238E27FC236}">
                <a16:creationId xmlns:a16="http://schemas.microsoft.com/office/drawing/2014/main" id="{AD8E1453-7B8C-4485-9394-32F17DDFD01D}"/>
              </a:ext>
            </a:extLst>
          </p:cNvPr>
          <p:cNvGrpSpPr/>
          <p:nvPr/>
        </p:nvGrpSpPr>
        <p:grpSpPr>
          <a:xfrm>
            <a:off x="3319394" y="2315375"/>
            <a:ext cx="5892800" cy="2774950"/>
            <a:chOff x="3116470" y="3917027"/>
            <a:chExt cx="5892800" cy="2774950"/>
          </a:xfrm>
        </p:grpSpPr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1E926F72-35C5-42C4-9719-52C66B3AC4A0}"/>
                </a:ext>
              </a:extLst>
            </p:cNvPr>
            <p:cNvPicPr/>
            <p:nvPr/>
          </p:nvPicPr>
          <p:blipFill rotWithShape="1">
            <a:blip r:embed="rId5"/>
            <a:srcRect l="2387" t="11621" r="1328" b="7766"/>
            <a:stretch/>
          </p:blipFill>
          <p:spPr bwMode="auto">
            <a:xfrm>
              <a:off x="3116470" y="3917027"/>
              <a:ext cx="5892800" cy="27749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19229B94-2579-4BE7-AC85-7D840BA51969}"/>
                </a:ext>
              </a:extLst>
            </p:cNvPr>
            <p:cNvSpPr/>
            <p:nvPr/>
          </p:nvSpPr>
          <p:spPr>
            <a:xfrm>
              <a:off x="6782940" y="4052503"/>
              <a:ext cx="70564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6"/>
                </a:rPr>
                <a:t>2021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60F0B34C-4EC2-4C8D-A82D-8E23D6013472}"/>
              </a:ext>
            </a:extLst>
          </p:cNvPr>
          <p:cNvGrpSpPr/>
          <p:nvPr/>
        </p:nvGrpSpPr>
        <p:grpSpPr>
          <a:xfrm>
            <a:off x="308954" y="3963485"/>
            <a:ext cx="4222750" cy="2832100"/>
            <a:chOff x="308954" y="3963485"/>
            <a:chExt cx="4222750" cy="2832100"/>
          </a:xfrm>
        </p:grpSpPr>
        <p:pic>
          <p:nvPicPr>
            <p:cNvPr id="11" name="Immagine 10">
              <a:extLst>
                <a:ext uri="{FF2B5EF4-FFF2-40B4-BE49-F238E27FC236}">
                  <a16:creationId xmlns:a16="http://schemas.microsoft.com/office/drawing/2014/main" id="{8D23921A-83E5-4ED6-BBD5-81534B7B9B13}"/>
                </a:ext>
              </a:extLst>
            </p:cNvPr>
            <p:cNvPicPr/>
            <p:nvPr/>
          </p:nvPicPr>
          <p:blipFill rotWithShape="1">
            <a:blip r:embed="rId7"/>
            <a:srcRect l="1972" t="10514" r="29031" b="7214"/>
            <a:stretch/>
          </p:blipFill>
          <p:spPr bwMode="auto">
            <a:xfrm>
              <a:off x="308954" y="3963485"/>
              <a:ext cx="4222750" cy="28321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A9EFE49C-AB78-4CE8-B7E5-9EF5A2F84A19}"/>
                </a:ext>
              </a:extLst>
            </p:cNvPr>
            <p:cNvSpPr/>
            <p:nvPr/>
          </p:nvSpPr>
          <p:spPr>
            <a:xfrm>
              <a:off x="1225406" y="4287943"/>
              <a:ext cx="247606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8"/>
                </a:rPr>
                <a:t>https://open-science.it/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14" name="Rettangolo 13">
            <a:extLst>
              <a:ext uri="{FF2B5EF4-FFF2-40B4-BE49-F238E27FC236}">
                <a16:creationId xmlns:a16="http://schemas.microsoft.com/office/drawing/2014/main" id="{65D66462-B83D-4750-98ED-223FDE656108}"/>
              </a:ext>
            </a:extLst>
          </p:cNvPr>
          <p:cNvSpPr/>
          <p:nvPr/>
        </p:nvSpPr>
        <p:spPr>
          <a:xfrm>
            <a:off x="3006736" y="5557169"/>
            <a:ext cx="4128717" cy="11812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COMPETENCE CENTER PER SUPPORTO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PORTALE OPENSCIENCE IT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OPEN SCIENCE CAF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Calibri Light" panose="020F0302020204030204" pitchFamily="34" charset="0"/>
              </a:rPr>
              <a:t>È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7EBDABE3-164F-407A-8679-C8B8CC194D7C}"/>
              </a:ext>
            </a:extLst>
          </p:cNvPr>
          <p:cNvGrpSpPr/>
          <p:nvPr/>
        </p:nvGrpSpPr>
        <p:grpSpPr>
          <a:xfrm>
            <a:off x="4105562" y="3963485"/>
            <a:ext cx="3594198" cy="1352331"/>
            <a:chOff x="3821833" y="2463800"/>
            <a:chExt cx="5130578" cy="1930400"/>
          </a:xfrm>
        </p:grpSpPr>
        <p:grpSp>
          <p:nvGrpSpPr>
            <p:cNvPr id="16" name="Gruppo 15">
              <a:extLst>
                <a:ext uri="{FF2B5EF4-FFF2-40B4-BE49-F238E27FC236}">
                  <a16:creationId xmlns:a16="http://schemas.microsoft.com/office/drawing/2014/main" id="{C503AFC1-34D5-4D36-999E-2203F4893E25}"/>
                </a:ext>
              </a:extLst>
            </p:cNvPr>
            <p:cNvGrpSpPr/>
            <p:nvPr/>
          </p:nvGrpSpPr>
          <p:grpSpPr>
            <a:xfrm>
              <a:off x="3821833" y="2463800"/>
              <a:ext cx="5130578" cy="1930400"/>
              <a:chOff x="3821833" y="2463800"/>
              <a:chExt cx="5130578" cy="1930400"/>
            </a:xfrm>
          </p:grpSpPr>
          <p:pic>
            <p:nvPicPr>
              <p:cNvPr id="18" name="Immagine 17">
                <a:extLst>
                  <a:ext uri="{FF2B5EF4-FFF2-40B4-BE49-F238E27FC236}">
                    <a16:creationId xmlns:a16="http://schemas.microsoft.com/office/drawing/2014/main" id="{20276E09-A176-4197-90B3-19FB096AA39B}"/>
                  </a:ext>
                </a:extLst>
              </p:cNvPr>
              <p:cNvPicPr/>
              <p:nvPr/>
            </p:nvPicPr>
            <p:blipFill rotWithShape="1">
              <a:blip r:embed="rId9"/>
              <a:srcRect l="2179" t="11622" r="25710" b="32301"/>
              <a:stretch/>
            </p:blipFill>
            <p:spPr bwMode="auto">
              <a:xfrm>
                <a:off x="3821833" y="2463800"/>
                <a:ext cx="4413250" cy="193040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pic>
            <p:nvPicPr>
              <p:cNvPr id="19" name="Immagine 18">
                <a:extLst>
                  <a:ext uri="{FF2B5EF4-FFF2-40B4-BE49-F238E27FC236}">
                    <a16:creationId xmlns:a16="http://schemas.microsoft.com/office/drawing/2014/main" id="{898A47AF-E91D-4DB3-964F-1BA3CC21870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702123" y="2839991"/>
                <a:ext cx="4250288" cy="637068"/>
              </a:xfrm>
              <a:prstGeom prst="rect">
                <a:avLst/>
              </a:prstGeom>
            </p:spPr>
          </p:pic>
        </p:grpSp>
        <p:sp>
          <p:nvSpPr>
            <p:cNvPr id="17" name="Rettangolo 16">
              <a:extLst>
                <a:ext uri="{FF2B5EF4-FFF2-40B4-BE49-F238E27FC236}">
                  <a16:creationId xmlns:a16="http://schemas.microsoft.com/office/drawing/2014/main" id="{2FA47D2F-20A7-42E3-A5A0-D09FC7627667}"/>
                </a:ext>
              </a:extLst>
            </p:cNvPr>
            <p:cNvSpPr/>
            <p:nvPr/>
          </p:nvSpPr>
          <p:spPr>
            <a:xfrm>
              <a:off x="4240091" y="3831726"/>
              <a:ext cx="1533744" cy="5272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11"/>
                </a:rPr>
                <a:t>OS </a:t>
              </a:r>
              <a:r>
                <a:rPr kumimoji="0" lang="it-IT" sz="1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11"/>
                </a:rPr>
                <a:t>café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0214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1">
            <a:extLst>
              <a:ext uri="{FF2B5EF4-FFF2-40B4-BE49-F238E27FC236}">
                <a16:creationId xmlns:a16="http://schemas.microsoft.com/office/drawing/2014/main" id="{0F5046DF-EE5D-4E9E-98EC-98234733A9EC}"/>
              </a:ext>
            </a:extLst>
          </p:cNvPr>
          <p:cNvSpPr txBox="1">
            <a:spLocks/>
          </p:cNvSpPr>
          <p:nvPr/>
        </p:nvSpPr>
        <p:spPr bwMode="auto">
          <a:xfrm>
            <a:off x="561242" y="-94003"/>
            <a:ext cx="8240926" cy="1325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it-IT" sz="5400" dirty="0">
                <a:solidFill>
                  <a:prstClr val="white"/>
                </a:solidFill>
                <a:latin typeface="Calibri Light" panose="020F0302020204030204"/>
              </a:rPr>
              <a:t>3</a:t>
            </a:r>
            <a:r>
              <a:rPr kumimoji="0" lang="it-IT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. Horizon Europe</a:t>
            </a:r>
          </a:p>
        </p:txBody>
      </p:sp>
    </p:spTree>
    <p:extLst>
      <p:ext uri="{BB962C8B-B14F-4D97-AF65-F5344CB8AC3E}">
        <p14:creationId xmlns:p14="http://schemas.microsoft.com/office/powerpoint/2010/main" val="30478386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D6C0F8C-0478-4677-8471-650DD1E07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274" y="135774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Horizon Europe </a:t>
            </a:r>
            <a:r>
              <a:rPr lang="it-IT" dirty="0" err="1">
                <a:solidFill>
                  <a:schemeClr val="bg1"/>
                </a:solidFill>
              </a:rPr>
              <a:t>strategic</a:t>
            </a:r>
            <a:r>
              <a:rPr lang="it-IT" dirty="0">
                <a:solidFill>
                  <a:schemeClr val="bg1"/>
                </a:solidFill>
              </a:rPr>
              <a:t> plan</a:t>
            </a:r>
          </a:p>
        </p:txBody>
      </p:sp>
      <p:grpSp>
        <p:nvGrpSpPr>
          <p:cNvPr id="31" name="Gruppo 30">
            <a:extLst>
              <a:ext uri="{FF2B5EF4-FFF2-40B4-BE49-F238E27FC236}">
                <a16:creationId xmlns:a16="http://schemas.microsoft.com/office/drawing/2014/main" id="{25948044-DDC5-4253-A13C-A1EA3FFF3A5B}"/>
              </a:ext>
            </a:extLst>
          </p:cNvPr>
          <p:cNvGrpSpPr/>
          <p:nvPr/>
        </p:nvGrpSpPr>
        <p:grpSpPr>
          <a:xfrm>
            <a:off x="954904" y="786374"/>
            <a:ext cx="7703822" cy="5926345"/>
            <a:chOff x="954904" y="786374"/>
            <a:chExt cx="7703822" cy="5926345"/>
          </a:xfrm>
        </p:grpSpPr>
        <p:grpSp>
          <p:nvGrpSpPr>
            <p:cNvPr id="29" name="Gruppo 28">
              <a:extLst>
                <a:ext uri="{FF2B5EF4-FFF2-40B4-BE49-F238E27FC236}">
                  <a16:creationId xmlns:a16="http://schemas.microsoft.com/office/drawing/2014/main" id="{BCCCA449-D976-456F-9C6C-AEC9538F2E9C}"/>
                </a:ext>
              </a:extLst>
            </p:cNvPr>
            <p:cNvGrpSpPr/>
            <p:nvPr/>
          </p:nvGrpSpPr>
          <p:grpSpPr>
            <a:xfrm>
              <a:off x="954904" y="786374"/>
              <a:ext cx="7703822" cy="5926345"/>
              <a:chOff x="954904" y="365125"/>
              <a:chExt cx="7703822" cy="5926345"/>
            </a:xfrm>
          </p:grpSpPr>
          <p:grpSp>
            <p:nvGrpSpPr>
              <p:cNvPr id="24" name="Gruppo 23">
                <a:extLst>
                  <a:ext uri="{FF2B5EF4-FFF2-40B4-BE49-F238E27FC236}">
                    <a16:creationId xmlns:a16="http://schemas.microsoft.com/office/drawing/2014/main" id="{1CCA14E7-6759-432C-9867-B2DBE5ADCABB}"/>
                  </a:ext>
                </a:extLst>
              </p:cNvPr>
              <p:cNvGrpSpPr/>
              <p:nvPr/>
            </p:nvGrpSpPr>
            <p:grpSpPr>
              <a:xfrm>
                <a:off x="954904" y="365125"/>
                <a:ext cx="7703822" cy="5926345"/>
                <a:chOff x="954904" y="365125"/>
                <a:chExt cx="7703822" cy="5926345"/>
              </a:xfrm>
            </p:grpSpPr>
            <p:grpSp>
              <p:nvGrpSpPr>
                <p:cNvPr id="17" name="Gruppo 16">
                  <a:extLst>
                    <a:ext uri="{FF2B5EF4-FFF2-40B4-BE49-F238E27FC236}">
                      <a16:creationId xmlns:a16="http://schemas.microsoft.com/office/drawing/2014/main" id="{A53F994E-A1D9-4C47-A317-1118D9E90D27}"/>
                    </a:ext>
                  </a:extLst>
                </p:cNvPr>
                <p:cNvGrpSpPr/>
                <p:nvPr/>
              </p:nvGrpSpPr>
              <p:grpSpPr>
                <a:xfrm>
                  <a:off x="954904" y="365125"/>
                  <a:ext cx="7703822" cy="5926345"/>
                  <a:chOff x="954904" y="365125"/>
                  <a:chExt cx="7703822" cy="5926345"/>
                </a:xfrm>
              </p:grpSpPr>
              <p:grpSp>
                <p:nvGrpSpPr>
                  <p:cNvPr id="9" name="Gruppo 8">
                    <a:extLst>
                      <a:ext uri="{FF2B5EF4-FFF2-40B4-BE49-F238E27FC236}">
                        <a16:creationId xmlns:a16="http://schemas.microsoft.com/office/drawing/2014/main" id="{7863054B-1ED7-4AF9-8277-0CD1867F80BD}"/>
                      </a:ext>
                    </a:extLst>
                  </p:cNvPr>
                  <p:cNvGrpSpPr/>
                  <p:nvPr/>
                </p:nvGrpSpPr>
                <p:grpSpPr>
                  <a:xfrm>
                    <a:off x="954904" y="365125"/>
                    <a:ext cx="7703822" cy="5926345"/>
                    <a:chOff x="954904" y="365125"/>
                    <a:chExt cx="7703822" cy="5926345"/>
                  </a:xfrm>
                </p:grpSpPr>
                <p:grpSp>
                  <p:nvGrpSpPr>
                    <p:cNvPr id="7" name="Gruppo 6">
                      <a:extLst>
                        <a:ext uri="{FF2B5EF4-FFF2-40B4-BE49-F238E27FC236}">
                          <a16:creationId xmlns:a16="http://schemas.microsoft.com/office/drawing/2014/main" id="{8E14F798-599B-4465-8D77-B10E678DFD5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954904" y="365125"/>
                      <a:ext cx="7560446" cy="5926345"/>
                      <a:chOff x="954904" y="365125"/>
                      <a:chExt cx="7560446" cy="5926345"/>
                    </a:xfrm>
                  </p:grpSpPr>
                  <p:pic>
                    <p:nvPicPr>
                      <p:cNvPr id="4" name="Immagine 3">
                        <a:extLst>
                          <a:ext uri="{FF2B5EF4-FFF2-40B4-BE49-F238E27FC236}">
                            <a16:creationId xmlns:a16="http://schemas.microsoft.com/office/drawing/2014/main" id="{507916F9-2CBC-4115-A67A-515643FC2633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54904" y="2238846"/>
                        <a:ext cx="6800501" cy="4052624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  <p:pic>
                    <p:nvPicPr>
                      <p:cNvPr id="6" name="Immagine 5">
                        <a:extLst>
                          <a:ext uri="{FF2B5EF4-FFF2-40B4-BE49-F238E27FC236}">
                            <a16:creationId xmlns:a16="http://schemas.microsoft.com/office/drawing/2014/main" id="{D637A498-CA04-446C-B424-C048701B6FD3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046412" y="365125"/>
                        <a:ext cx="1468938" cy="2084305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</p:grpSp>
                <p:sp>
                  <p:nvSpPr>
                    <p:cNvPr id="8" name="Rettangolo 7">
                      <a:extLst>
                        <a:ext uri="{FF2B5EF4-FFF2-40B4-BE49-F238E27FC236}">
                          <a16:creationId xmlns:a16="http://schemas.microsoft.com/office/drawing/2014/main" id="{D2ECF709-B62F-4F82-B163-C6CDCAA9B27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189788" y="2172431"/>
                      <a:ext cx="1468938" cy="276999"/>
                    </a:xfrm>
                    <a:prstGeom prst="rect">
                      <a:avLst/>
                    </a:prstGeom>
                  </p:spPr>
                  <p:txBody>
                    <a:bodyPr wrap="square">
                      <a:spAutoFit/>
                    </a:bodyPr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it-I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hlinkClick r:id="rId5"/>
                        </a:rPr>
                        <a:t>HEU </a:t>
                      </a:r>
                      <a:r>
                        <a:rPr kumimoji="0" lang="it-IT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hlinkClick r:id="rId5"/>
                        </a:rPr>
                        <a:t>strategic</a:t>
                      </a:r>
                      <a:r>
                        <a:rPr kumimoji="0" lang="it-I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hlinkClick r:id="rId5"/>
                        </a:rPr>
                        <a:t> plan</a:t>
                      </a:r>
                      <a:r>
                        <a:rPr kumimoji="0" lang="it-I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</a:t>
                      </a:r>
                    </a:p>
                  </p:txBody>
                </p:sp>
              </p:grpSp>
              <p:cxnSp>
                <p:nvCxnSpPr>
                  <p:cNvPr id="11" name="Connettore diritto 10">
                    <a:extLst>
                      <a:ext uri="{FF2B5EF4-FFF2-40B4-BE49-F238E27FC236}">
                        <a16:creationId xmlns:a16="http://schemas.microsoft.com/office/drawing/2014/main" id="{11012168-02F6-45B9-9853-6EB396934103}"/>
                      </a:ext>
                    </a:extLst>
                  </p:cNvPr>
                  <p:cNvCxnSpPr/>
                  <p:nvPr/>
                </p:nvCxnSpPr>
                <p:spPr>
                  <a:xfrm>
                    <a:off x="1099335" y="2732926"/>
                    <a:ext cx="6544638" cy="0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" name="Connettore diritto 11">
                    <a:extLst>
                      <a:ext uri="{FF2B5EF4-FFF2-40B4-BE49-F238E27FC236}">
                        <a16:creationId xmlns:a16="http://schemas.microsoft.com/office/drawing/2014/main" id="{2E2E807C-967C-4FED-AE9E-0108FD56B724}"/>
                      </a:ext>
                    </a:extLst>
                  </p:cNvPr>
                  <p:cNvCxnSpPr/>
                  <p:nvPr/>
                </p:nvCxnSpPr>
                <p:spPr>
                  <a:xfrm>
                    <a:off x="1074172" y="2962382"/>
                    <a:ext cx="6544638" cy="0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" name="Connettore diritto 14">
                    <a:extLst>
                      <a:ext uri="{FF2B5EF4-FFF2-40B4-BE49-F238E27FC236}">
                        <a16:creationId xmlns:a16="http://schemas.microsoft.com/office/drawing/2014/main" id="{3E213F88-7CA3-4634-B67C-BA64564FB47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099335" y="3183500"/>
                    <a:ext cx="3094978" cy="0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9" name="Connettore diritto 18">
                  <a:extLst>
                    <a:ext uri="{FF2B5EF4-FFF2-40B4-BE49-F238E27FC236}">
                      <a16:creationId xmlns:a16="http://schemas.microsoft.com/office/drawing/2014/main" id="{871E8D39-ACFE-4EB8-922C-9EEEF3FA23F0}"/>
                    </a:ext>
                  </a:extLst>
                </p:cNvPr>
                <p:cNvCxnSpPr/>
                <p:nvPr/>
              </p:nvCxnSpPr>
              <p:spPr>
                <a:xfrm>
                  <a:off x="1769165" y="3399183"/>
                  <a:ext cx="3429000" cy="0"/>
                </a:xfrm>
                <a:prstGeom prst="line">
                  <a:avLst/>
                </a:prstGeom>
                <a:ln w="3810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Connettore diritto 19">
                  <a:extLst>
                    <a:ext uri="{FF2B5EF4-FFF2-40B4-BE49-F238E27FC236}">
                      <a16:creationId xmlns:a16="http://schemas.microsoft.com/office/drawing/2014/main" id="{D92E1107-6943-4793-8169-11A84C61A39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074172" y="4982818"/>
                  <a:ext cx="6569801" cy="0"/>
                </a:xfrm>
                <a:prstGeom prst="line">
                  <a:avLst/>
                </a:prstGeom>
                <a:ln w="3810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Connettore diritto 21">
                  <a:extLst>
                    <a:ext uri="{FF2B5EF4-FFF2-40B4-BE49-F238E27FC236}">
                      <a16:creationId xmlns:a16="http://schemas.microsoft.com/office/drawing/2014/main" id="{7D735978-F2FD-4EE3-A6D5-9CBD650B482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074172" y="5191540"/>
                  <a:ext cx="3746306" cy="0"/>
                </a:xfrm>
                <a:prstGeom prst="line">
                  <a:avLst/>
                </a:prstGeom>
                <a:ln w="3810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5" name="Connettore diritto 24">
                <a:extLst>
                  <a:ext uri="{FF2B5EF4-FFF2-40B4-BE49-F238E27FC236}">
                    <a16:creationId xmlns:a16="http://schemas.microsoft.com/office/drawing/2014/main" id="{A8A5FC8D-C0A2-452E-9F6A-96C0BAEDF8FD}"/>
                  </a:ext>
                </a:extLst>
              </p:cNvPr>
              <p:cNvCxnSpPr/>
              <p:nvPr/>
            </p:nvCxnSpPr>
            <p:spPr>
              <a:xfrm>
                <a:off x="1099335" y="5847187"/>
                <a:ext cx="6544638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nettore diritto 25">
                <a:extLst>
                  <a:ext uri="{FF2B5EF4-FFF2-40B4-BE49-F238E27FC236}">
                    <a16:creationId xmlns:a16="http://schemas.microsoft.com/office/drawing/2014/main" id="{12AC11B0-586D-41D9-804F-1C6D1BE41702}"/>
                  </a:ext>
                </a:extLst>
              </p:cNvPr>
              <p:cNvCxnSpPr/>
              <p:nvPr/>
            </p:nvCxnSpPr>
            <p:spPr>
              <a:xfrm>
                <a:off x="1099335" y="6065847"/>
                <a:ext cx="6544638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nettore diritto 26">
                <a:extLst>
                  <a:ext uri="{FF2B5EF4-FFF2-40B4-BE49-F238E27FC236}">
                    <a16:creationId xmlns:a16="http://schemas.microsoft.com/office/drawing/2014/main" id="{F394D577-06FD-4BA5-83DE-AA9F034B47B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74172" y="6291470"/>
                <a:ext cx="4611011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0" name="Rettangolo 29">
              <a:extLst>
                <a:ext uri="{FF2B5EF4-FFF2-40B4-BE49-F238E27FC236}">
                  <a16:creationId xmlns:a16="http://schemas.microsoft.com/office/drawing/2014/main" id="{76883CF7-D260-49DE-860D-CFAB798427F6}"/>
                </a:ext>
              </a:extLst>
            </p:cNvPr>
            <p:cNvSpPr/>
            <p:nvPr/>
          </p:nvSpPr>
          <p:spPr>
            <a:xfrm>
              <a:off x="1580322" y="1381539"/>
              <a:ext cx="5138530" cy="121214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PRATICHE OPEN SCIENCE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AS OPEN AS POSSIBLE AS CLOSED AS NECESSARY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INFRASTRUTTURE DI RICERCA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CITTADINI/SOCIET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À</a:t>
              </a:r>
              <a:endPara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369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1"/>
          <p:cNvSpPr txBox="1">
            <a:spLocks/>
          </p:cNvSpPr>
          <p:nvPr/>
        </p:nvSpPr>
        <p:spPr>
          <a:xfrm>
            <a:off x="454465" y="337520"/>
            <a:ext cx="7886700" cy="93956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Impatto</a:t>
            </a:r>
          </a:p>
        </p:txBody>
      </p: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3BE89492-DAD6-4F80-A060-48318C0867FB}"/>
              </a:ext>
            </a:extLst>
          </p:cNvPr>
          <p:cNvGrpSpPr/>
          <p:nvPr/>
        </p:nvGrpSpPr>
        <p:grpSpPr>
          <a:xfrm>
            <a:off x="668215" y="580960"/>
            <a:ext cx="8356146" cy="6296918"/>
            <a:chOff x="668215" y="580960"/>
            <a:chExt cx="8356146" cy="6296918"/>
          </a:xfrm>
        </p:grpSpPr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BC76DA18-77DE-4CCB-8168-B7E2F74EFD98}"/>
                </a:ext>
              </a:extLst>
            </p:cNvPr>
            <p:cNvGrpSpPr/>
            <p:nvPr/>
          </p:nvGrpSpPr>
          <p:grpSpPr>
            <a:xfrm>
              <a:off x="668215" y="580960"/>
              <a:ext cx="8356146" cy="6296918"/>
              <a:chOff x="668215" y="561082"/>
              <a:chExt cx="8356146" cy="6296918"/>
            </a:xfrm>
          </p:grpSpPr>
          <p:grpSp>
            <p:nvGrpSpPr>
              <p:cNvPr id="9" name="Gruppo 8">
                <a:extLst>
                  <a:ext uri="{FF2B5EF4-FFF2-40B4-BE49-F238E27FC236}">
                    <a16:creationId xmlns:a16="http://schemas.microsoft.com/office/drawing/2014/main" id="{FC6E48FB-6357-44AC-8B1C-99847D6B529D}"/>
                  </a:ext>
                </a:extLst>
              </p:cNvPr>
              <p:cNvGrpSpPr/>
              <p:nvPr/>
            </p:nvGrpSpPr>
            <p:grpSpPr>
              <a:xfrm>
                <a:off x="1623401" y="561082"/>
                <a:ext cx="7400960" cy="6296918"/>
                <a:chOff x="1623401" y="561082"/>
                <a:chExt cx="7400960" cy="6296918"/>
              </a:xfrm>
            </p:grpSpPr>
            <p:grpSp>
              <p:nvGrpSpPr>
                <p:cNvPr id="3" name="Gruppo 2">
                  <a:extLst>
                    <a:ext uri="{FF2B5EF4-FFF2-40B4-BE49-F238E27FC236}">
                      <a16:creationId xmlns:a16="http://schemas.microsoft.com/office/drawing/2014/main" id="{4D6485C9-54D5-48C2-A43F-CC8F6DD73747}"/>
                    </a:ext>
                  </a:extLst>
                </p:cNvPr>
                <p:cNvGrpSpPr/>
                <p:nvPr/>
              </p:nvGrpSpPr>
              <p:grpSpPr>
                <a:xfrm>
                  <a:off x="1623401" y="561082"/>
                  <a:ext cx="7400960" cy="6296918"/>
                  <a:chOff x="1623401" y="561082"/>
                  <a:chExt cx="7400960" cy="6296918"/>
                </a:xfrm>
              </p:grpSpPr>
              <p:pic>
                <p:nvPicPr>
                  <p:cNvPr id="5" name="Immagine 4">
                    <a:extLst>
                      <a:ext uri="{FF2B5EF4-FFF2-40B4-BE49-F238E27FC236}">
                        <a16:creationId xmlns:a16="http://schemas.microsoft.com/office/drawing/2014/main" id="{1A24E3A5-D62C-4477-96F8-247F86F2BBE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1623401" y="2065764"/>
                    <a:ext cx="6375462" cy="4792236"/>
                  </a:xfrm>
                  <a:prstGeom prst="rect">
                    <a:avLst/>
                  </a:prstGeom>
                </p:spPr>
              </p:pic>
              <p:grpSp>
                <p:nvGrpSpPr>
                  <p:cNvPr id="2" name="Gruppo 1">
                    <a:extLst>
                      <a:ext uri="{FF2B5EF4-FFF2-40B4-BE49-F238E27FC236}">
                        <a16:creationId xmlns:a16="http://schemas.microsoft.com/office/drawing/2014/main" id="{7A510E93-0656-45C1-973E-65B740C74252}"/>
                      </a:ext>
                    </a:extLst>
                  </p:cNvPr>
                  <p:cNvGrpSpPr/>
                  <p:nvPr/>
                </p:nvGrpSpPr>
                <p:grpSpPr>
                  <a:xfrm>
                    <a:off x="5507395" y="561082"/>
                    <a:ext cx="3516966" cy="1680489"/>
                    <a:chOff x="5507395" y="561082"/>
                    <a:chExt cx="3516966" cy="1680489"/>
                  </a:xfrm>
                </p:grpSpPr>
                <p:pic>
                  <p:nvPicPr>
                    <p:cNvPr id="6" name="Immagine 5">
                      <a:extLst>
                        <a:ext uri="{FF2B5EF4-FFF2-40B4-BE49-F238E27FC236}">
                          <a16:creationId xmlns:a16="http://schemas.microsoft.com/office/drawing/2014/main" id="{D178D4B7-0635-448F-BD9E-848B1C4EA6FC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5507395" y="586767"/>
                      <a:ext cx="3516966" cy="1654804"/>
                    </a:xfrm>
                    <a:prstGeom prst="rect">
                      <a:avLst/>
                    </a:prstGeom>
                    <a:ln>
                      <a:noFill/>
                    </a:ln>
                    <a:effectLst>
                      <a:outerShdw blurRad="292100" dist="139700" dir="2700000" algn="tl" rotWithShape="0">
                        <a:srgbClr val="333333">
                          <a:alpha val="65000"/>
                        </a:srgbClr>
                      </a:outerShdw>
                    </a:effectLst>
                  </p:spPr>
                </p:pic>
                <p:sp>
                  <p:nvSpPr>
                    <p:cNvPr id="7" name="CasellaDiTesto 6">
                      <a:extLst>
                        <a:ext uri="{FF2B5EF4-FFF2-40B4-BE49-F238E27FC236}">
                          <a16:creationId xmlns:a16="http://schemas.microsoft.com/office/drawing/2014/main" id="{5AFD96F7-21F2-448B-B7D3-C5B518D09856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6507623" y="561082"/>
                      <a:ext cx="1696340" cy="246221"/>
                    </a:xfrm>
                    <a:prstGeom prst="rect">
                      <a:avLst/>
                    </a:prstGeom>
                    <a:noFill/>
                  </p:spPr>
                  <p:txBody>
                    <a:bodyPr wrap="square">
                      <a:spAutoFit/>
                    </a:bodyPr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it-IT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  <a:hlinkClick r:id="rId5"/>
                        </a:rPr>
                        <a:t>March 24, 2021</a:t>
                      </a:r>
                      <a:r>
                        <a:rPr kumimoji="0" lang="it-IT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</a:rPr>
                        <a:t> </a:t>
                      </a:r>
                    </a:p>
                  </p:txBody>
                </p:sp>
              </p:grpSp>
            </p:grpSp>
            <p:sp>
              <p:nvSpPr>
                <p:cNvPr id="8" name="Rettangolo 7">
                  <a:extLst>
                    <a:ext uri="{FF2B5EF4-FFF2-40B4-BE49-F238E27FC236}">
                      <a16:creationId xmlns:a16="http://schemas.microsoft.com/office/drawing/2014/main" id="{844AD0F7-555A-4303-868E-0599E1B98243}"/>
                    </a:ext>
                  </a:extLst>
                </p:cNvPr>
                <p:cNvSpPr/>
                <p:nvPr/>
              </p:nvSpPr>
              <p:spPr>
                <a:xfrm>
                  <a:off x="1811708" y="3649054"/>
                  <a:ext cx="3375589" cy="299103"/>
                </a:xfrm>
                <a:prstGeom prst="rect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V</a:t>
                  </a:r>
                </a:p>
              </p:txBody>
            </p:sp>
          </p:grpSp>
          <p:sp>
            <p:nvSpPr>
              <p:cNvPr id="4" name="Rettangolo 3">
                <a:extLst>
                  <a:ext uri="{FF2B5EF4-FFF2-40B4-BE49-F238E27FC236}">
                    <a16:creationId xmlns:a16="http://schemas.microsoft.com/office/drawing/2014/main" id="{50366751-9C30-4E5C-B9D4-F59E36073DB1}"/>
                  </a:ext>
                </a:extLst>
              </p:cNvPr>
              <p:cNvSpPr/>
              <p:nvPr/>
            </p:nvSpPr>
            <p:spPr>
              <a:xfrm>
                <a:off x="668215" y="1186962"/>
                <a:ext cx="3375589" cy="1151792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85750" marR="0" lvl="0" indent="-28575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KEY IMPACT PATHWAYS</a:t>
                </a:r>
                <a:b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</a:b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SCIENTIFICO</a:t>
                </a:r>
              </a:p>
              <a:p>
                <a:pPr marL="285750" marR="0" lvl="0" indent="-28575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SOCIALE</a:t>
                </a:r>
              </a:p>
              <a:p>
                <a:pPr marL="285750" marR="0" lvl="0" indent="-28575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ECONOMICO-TECNOLOGICO</a:t>
                </a:r>
              </a:p>
            </p:txBody>
          </p:sp>
        </p:grpSp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05DB89BD-E0D7-4287-AF84-B95C69BE4AB0}"/>
                </a:ext>
              </a:extLst>
            </p:cNvPr>
            <p:cNvSpPr/>
            <p:nvPr/>
          </p:nvSpPr>
          <p:spPr>
            <a:xfrm>
              <a:off x="1811708" y="5128591"/>
              <a:ext cx="3375589" cy="20441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V</a:t>
              </a:r>
            </a:p>
          </p:txBody>
        </p:sp>
        <p:sp>
          <p:nvSpPr>
            <p:cNvPr id="13" name="Rettangolo 12">
              <a:extLst>
                <a:ext uri="{FF2B5EF4-FFF2-40B4-BE49-F238E27FC236}">
                  <a16:creationId xmlns:a16="http://schemas.microsoft.com/office/drawing/2014/main" id="{05C44883-3088-4865-9E57-19EF9A711480}"/>
                </a:ext>
              </a:extLst>
            </p:cNvPr>
            <p:cNvSpPr/>
            <p:nvPr/>
          </p:nvSpPr>
          <p:spPr>
            <a:xfrm>
              <a:off x="1811707" y="4627038"/>
              <a:ext cx="3375589" cy="299103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V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2227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EB28E24-FEEA-4771-ACA9-BB284DC3A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146" y="0"/>
            <a:ext cx="7886700" cy="1325563"/>
          </a:xfrm>
        </p:spPr>
        <p:txBody>
          <a:bodyPr/>
          <a:lstStyle/>
          <a:p>
            <a:r>
              <a:rPr lang="it-IT" dirty="0"/>
              <a:t>Impact pathway </a:t>
            </a:r>
            <a:r>
              <a:rPr lang="it-IT" dirty="0" err="1"/>
              <a:t>indicators</a:t>
            </a:r>
            <a:endParaRPr lang="it-IT" dirty="0"/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4E39FF90-B033-49E0-BB13-6A2D57D4496E}"/>
              </a:ext>
            </a:extLst>
          </p:cNvPr>
          <p:cNvGrpSpPr/>
          <p:nvPr/>
        </p:nvGrpSpPr>
        <p:grpSpPr>
          <a:xfrm>
            <a:off x="527146" y="713668"/>
            <a:ext cx="8435155" cy="5779207"/>
            <a:chOff x="527146" y="713668"/>
            <a:chExt cx="8435155" cy="5779207"/>
          </a:xfrm>
        </p:grpSpPr>
        <p:grpSp>
          <p:nvGrpSpPr>
            <p:cNvPr id="28" name="Gruppo 27">
              <a:extLst>
                <a:ext uri="{FF2B5EF4-FFF2-40B4-BE49-F238E27FC236}">
                  <a16:creationId xmlns:a16="http://schemas.microsoft.com/office/drawing/2014/main" id="{DDF365EE-5AB7-487E-ABB9-F9DF87749A83}"/>
                </a:ext>
              </a:extLst>
            </p:cNvPr>
            <p:cNvGrpSpPr/>
            <p:nvPr/>
          </p:nvGrpSpPr>
          <p:grpSpPr>
            <a:xfrm>
              <a:off x="527146" y="713668"/>
              <a:ext cx="8364788" cy="5779207"/>
              <a:chOff x="527146" y="713668"/>
              <a:chExt cx="8364788" cy="5779207"/>
            </a:xfrm>
          </p:grpSpPr>
          <p:grpSp>
            <p:nvGrpSpPr>
              <p:cNvPr id="19" name="Gruppo 18">
                <a:extLst>
                  <a:ext uri="{FF2B5EF4-FFF2-40B4-BE49-F238E27FC236}">
                    <a16:creationId xmlns:a16="http://schemas.microsoft.com/office/drawing/2014/main" id="{4B70B692-495F-46F3-94EC-24626E215B7C}"/>
                  </a:ext>
                </a:extLst>
              </p:cNvPr>
              <p:cNvGrpSpPr/>
              <p:nvPr/>
            </p:nvGrpSpPr>
            <p:grpSpPr>
              <a:xfrm>
                <a:off x="527146" y="1027906"/>
                <a:ext cx="8164203" cy="5464969"/>
                <a:chOff x="527146" y="1027906"/>
                <a:chExt cx="8164203" cy="5464969"/>
              </a:xfrm>
            </p:grpSpPr>
            <p:grpSp>
              <p:nvGrpSpPr>
                <p:cNvPr id="14" name="Gruppo 13">
                  <a:extLst>
                    <a:ext uri="{FF2B5EF4-FFF2-40B4-BE49-F238E27FC236}">
                      <a16:creationId xmlns:a16="http://schemas.microsoft.com/office/drawing/2014/main" id="{5F55EDCA-C152-4F2C-945E-14E9C00EF381}"/>
                    </a:ext>
                  </a:extLst>
                </p:cNvPr>
                <p:cNvGrpSpPr/>
                <p:nvPr/>
              </p:nvGrpSpPr>
              <p:grpSpPr>
                <a:xfrm>
                  <a:off x="527146" y="1027906"/>
                  <a:ext cx="8164203" cy="5464969"/>
                  <a:chOff x="527146" y="1027906"/>
                  <a:chExt cx="8164203" cy="5464969"/>
                </a:xfrm>
              </p:grpSpPr>
              <p:grpSp>
                <p:nvGrpSpPr>
                  <p:cNvPr id="9" name="Gruppo 8">
                    <a:extLst>
                      <a:ext uri="{FF2B5EF4-FFF2-40B4-BE49-F238E27FC236}">
                        <a16:creationId xmlns:a16="http://schemas.microsoft.com/office/drawing/2014/main" id="{26E0C3A4-936A-4D86-B2D8-F49BCA6BFAA3}"/>
                      </a:ext>
                    </a:extLst>
                  </p:cNvPr>
                  <p:cNvGrpSpPr/>
                  <p:nvPr/>
                </p:nvGrpSpPr>
                <p:grpSpPr>
                  <a:xfrm>
                    <a:off x="527146" y="1027906"/>
                    <a:ext cx="8164203" cy="5464969"/>
                    <a:chOff x="527146" y="1027906"/>
                    <a:chExt cx="8164203" cy="5464969"/>
                  </a:xfrm>
                </p:grpSpPr>
                <p:pic>
                  <p:nvPicPr>
                    <p:cNvPr id="8" name="Immagine 7">
                      <a:extLst>
                        <a:ext uri="{FF2B5EF4-FFF2-40B4-BE49-F238E27FC236}">
                          <a16:creationId xmlns:a16="http://schemas.microsoft.com/office/drawing/2014/main" id="{2460D333-8FAD-490A-89A2-911E9DFD7CC1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tretch>
                      <a:fillRect/>
                    </a:stretch>
                  </p:blipFill>
                  <p:spPr>
                    <a:xfrm>
                      <a:off x="1319111" y="1027906"/>
                      <a:ext cx="5710921" cy="1425596"/>
                    </a:xfrm>
                    <a:prstGeom prst="rect">
                      <a:avLst/>
                    </a:prstGeom>
                    <a:ln>
                      <a:noFill/>
                    </a:ln>
                    <a:effectLst>
                      <a:outerShdw blurRad="292100" dist="139700" dir="2700000" algn="tl" rotWithShape="0">
                        <a:srgbClr val="333333">
                          <a:alpha val="65000"/>
                        </a:srgbClr>
                      </a:outerShdw>
                    </a:effectLst>
                  </p:spPr>
                </p:pic>
                <p:grpSp>
                  <p:nvGrpSpPr>
                    <p:cNvPr id="6" name="Gruppo 5">
                      <a:extLst>
                        <a:ext uri="{FF2B5EF4-FFF2-40B4-BE49-F238E27FC236}">
                          <a16:creationId xmlns:a16="http://schemas.microsoft.com/office/drawing/2014/main" id="{9FE58CC3-30EC-4D21-B5AD-B940DD22625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527146" y="2132942"/>
                      <a:ext cx="8164203" cy="4359933"/>
                      <a:chOff x="527146" y="2132942"/>
                      <a:chExt cx="8164203" cy="4359933"/>
                    </a:xfrm>
                  </p:grpSpPr>
                  <p:pic>
                    <p:nvPicPr>
                      <p:cNvPr id="3" name="Immagine 2">
                        <a:extLst>
                          <a:ext uri="{FF2B5EF4-FFF2-40B4-BE49-F238E27FC236}">
                            <a16:creationId xmlns:a16="http://schemas.microsoft.com/office/drawing/2014/main" id="{92CF850B-61D4-4217-A272-E451D5716FDC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4"/>
                      <a:srcRect r="80423" b="93193"/>
                      <a:stretch/>
                    </p:blipFill>
                    <p:spPr>
                      <a:xfrm>
                        <a:off x="7418185" y="2132942"/>
                        <a:ext cx="1273164" cy="268426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  <p:pic>
                    <p:nvPicPr>
                      <p:cNvPr id="5" name="Immagine 4">
                        <a:extLst>
                          <a:ext uri="{FF2B5EF4-FFF2-40B4-BE49-F238E27FC236}">
                            <a16:creationId xmlns:a16="http://schemas.microsoft.com/office/drawing/2014/main" id="{CB8C15FA-4EA1-4C14-BADD-3FFFDF4E4E1F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27146" y="2401368"/>
                        <a:ext cx="8164203" cy="4091507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</p:grpSp>
              </p:grpSp>
              <p:sp>
                <p:nvSpPr>
                  <p:cNvPr id="10" name="Rettangolo con angoli arrotondati 9">
                    <a:extLst>
                      <a:ext uri="{FF2B5EF4-FFF2-40B4-BE49-F238E27FC236}">
                        <a16:creationId xmlns:a16="http://schemas.microsoft.com/office/drawing/2014/main" id="{1FCF99D6-E81B-4F18-91BE-E8C9D321551D}"/>
                      </a:ext>
                    </a:extLst>
                  </p:cNvPr>
                  <p:cNvSpPr/>
                  <p:nvPr/>
                </p:nvSpPr>
                <p:spPr>
                  <a:xfrm>
                    <a:off x="527146" y="5392396"/>
                    <a:ext cx="1096555" cy="632389"/>
                  </a:xfrm>
                  <a:prstGeom prst="roundRect">
                    <a:avLst/>
                  </a:prstGeom>
                  <a:noFill/>
                  <a:ln w="38100"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it-IT"/>
                  </a:p>
                </p:txBody>
              </p:sp>
              <p:sp>
                <p:nvSpPr>
                  <p:cNvPr id="11" name="Rettangolo con angoli arrotondati 10">
                    <a:extLst>
                      <a:ext uri="{FF2B5EF4-FFF2-40B4-BE49-F238E27FC236}">
                        <a16:creationId xmlns:a16="http://schemas.microsoft.com/office/drawing/2014/main" id="{8F4DCD2A-643B-4EF8-8FF6-E50812D90564}"/>
                      </a:ext>
                    </a:extLst>
                  </p:cNvPr>
                  <p:cNvSpPr/>
                  <p:nvPr/>
                </p:nvSpPr>
                <p:spPr>
                  <a:xfrm>
                    <a:off x="1799045" y="5705741"/>
                    <a:ext cx="2499490" cy="787134"/>
                  </a:xfrm>
                  <a:prstGeom prst="roundRect">
                    <a:avLst/>
                  </a:prstGeom>
                  <a:noFill/>
                  <a:ln w="38100"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it-IT"/>
                  </a:p>
                </p:txBody>
              </p:sp>
              <p:sp>
                <p:nvSpPr>
                  <p:cNvPr id="12" name="Rettangolo con angoli arrotondati 11">
                    <a:extLst>
                      <a:ext uri="{FF2B5EF4-FFF2-40B4-BE49-F238E27FC236}">
                        <a16:creationId xmlns:a16="http://schemas.microsoft.com/office/drawing/2014/main" id="{09EB0BA7-B6C7-4E58-96C9-D2CADD7D4AFC}"/>
                      </a:ext>
                    </a:extLst>
                  </p:cNvPr>
                  <p:cNvSpPr/>
                  <p:nvPr/>
                </p:nvSpPr>
                <p:spPr>
                  <a:xfrm>
                    <a:off x="4427766" y="5710013"/>
                    <a:ext cx="1827755" cy="451505"/>
                  </a:xfrm>
                  <a:prstGeom prst="roundRect">
                    <a:avLst/>
                  </a:prstGeom>
                  <a:noFill/>
                  <a:ln w="38100"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it-IT"/>
                  </a:p>
                </p:txBody>
              </p:sp>
              <p:sp>
                <p:nvSpPr>
                  <p:cNvPr id="13" name="Rettangolo con angoli arrotondati 12">
                    <a:extLst>
                      <a:ext uri="{FF2B5EF4-FFF2-40B4-BE49-F238E27FC236}">
                        <a16:creationId xmlns:a16="http://schemas.microsoft.com/office/drawing/2014/main" id="{367477DA-A43A-4B24-BB58-9F29D4513F19}"/>
                      </a:ext>
                    </a:extLst>
                  </p:cNvPr>
                  <p:cNvSpPr/>
                  <p:nvPr/>
                </p:nvSpPr>
                <p:spPr>
                  <a:xfrm>
                    <a:off x="6321090" y="5705741"/>
                    <a:ext cx="2370259" cy="686513"/>
                  </a:xfrm>
                  <a:prstGeom prst="roundRect">
                    <a:avLst/>
                  </a:prstGeom>
                  <a:noFill/>
                  <a:ln w="38100"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it-IT"/>
                  </a:p>
                </p:txBody>
              </p:sp>
            </p:grpSp>
            <p:cxnSp>
              <p:nvCxnSpPr>
                <p:cNvPr id="16" name="Connettore diritto 15">
                  <a:extLst>
                    <a:ext uri="{FF2B5EF4-FFF2-40B4-BE49-F238E27FC236}">
                      <a16:creationId xmlns:a16="http://schemas.microsoft.com/office/drawing/2014/main" id="{A6A5D1E1-D675-4817-8D69-E524F2F169AF}"/>
                    </a:ext>
                  </a:extLst>
                </p:cNvPr>
                <p:cNvCxnSpPr/>
                <p:nvPr/>
              </p:nvCxnSpPr>
              <p:spPr>
                <a:xfrm>
                  <a:off x="4828374" y="1880076"/>
                  <a:ext cx="2042445" cy="0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Connettore diritto 16">
                  <a:extLst>
                    <a:ext uri="{FF2B5EF4-FFF2-40B4-BE49-F238E27FC236}">
                      <a16:creationId xmlns:a16="http://schemas.microsoft.com/office/drawing/2014/main" id="{EAEA0760-92D2-41DF-BAA1-737DA519A85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451361" y="2131519"/>
                  <a:ext cx="796183" cy="0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4" name="Gruppo 23">
                <a:extLst>
                  <a:ext uri="{FF2B5EF4-FFF2-40B4-BE49-F238E27FC236}">
                    <a16:creationId xmlns:a16="http://schemas.microsoft.com/office/drawing/2014/main" id="{5C5830A6-880B-43C4-BE32-6B7DA00FCDBD}"/>
                  </a:ext>
                </a:extLst>
              </p:cNvPr>
              <p:cNvGrpSpPr/>
              <p:nvPr/>
            </p:nvGrpSpPr>
            <p:grpSpPr>
              <a:xfrm>
                <a:off x="5944435" y="713668"/>
                <a:ext cx="2947499" cy="662205"/>
                <a:chOff x="5973509" y="36069"/>
                <a:chExt cx="2947499" cy="662205"/>
              </a:xfrm>
            </p:grpSpPr>
            <p:pic>
              <p:nvPicPr>
                <p:cNvPr id="25" name="Immagine 24">
                  <a:extLst>
                    <a:ext uri="{FF2B5EF4-FFF2-40B4-BE49-F238E27FC236}">
                      <a16:creationId xmlns:a16="http://schemas.microsoft.com/office/drawing/2014/main" id="{6057359E-021E-426A-AB49-73239BDF7BA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973509" y="40393"/>
                  <a:ext cx="905760" cy="653783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26" name="Immagine 25">
                  <a:extLst>
                    <a:ext uri="{FF2B5EF4-FFF2-40B4-BE49-F238E27FC236}">
                      <a16:creationId xmlns:a16="http://schemas.microsoft.com/office/drawing/2014/main" id="{92EACB75-466D-4DB6-AE6E-8B0978F4245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6822110" y="36069"/>
                  <a:ext cx="2098898" cy="662205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27" name="CasellaDiTesto 26">
                  <a:extLst>
                    <a:ext uri="{FF2B5EF4-FFF2-40B4-BE49-F238E27FC236}">
                      <a16:creationId xmlns:a16="http://schemas.microsoft.com/office/drawing/2014/main" id="{B3EA0C44-BF99-4D70-AD80-D90C1E896290}"/>
                    </a:ext>
                  </a:extLst>
                </p:cNvPr>
                <p:cNvSpPr txBox="1"/>
                <p:nvPr/>
              </p:nvSpPr>
              <p:spPr>
                <a:xfrm>
                  <a:off x="6287920" y="57456"/>
                  <a:ext cx="2545823" cy="106259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8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  <a:hlinkClick r:id="rId8"/>
                    </a:rPr>
                    <a:t>Dec</a:t>
                  </a:r>
                  <a:r>
                    <a:rPr kumimoji="0" lang="it-IT" sz="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  <a:hlinkClick r:id="rId8"/>
                    </a:rPr>
                    <a:t> 2020</a:t>
                  </a:r>
                  <a:r>
                    <a:rPr kumimoji="0" lang="it-IT" sz="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</p:grpSp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D59A3D47-327B-4C35-AA69-C932D0E3C009}"/>
                </a:ext>
              </a:extLst>
            </p:cNvPr>
            <p:cNvSpPr/>
            <p:nvPr/>
          </p:nvSpPr>
          <p:spPr>
            <a:xfrm>
              <a:off x="6050136" y="2763416"/>
              <a:ext cx="2912165" cy="92783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dirty="0">
                  <a:latin typeface="+mj-lt"/>
                </a:rPr>
                <a:t>RICORDARE CHE OPEN SCIENCE VIENE MISURATO PER L’IMPATTO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64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249E0AA-795A-44D8-A9AD-7BA112929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963" y="369699"/>
            <a:ext cx="7886700" cy="1325559"/>
          </a:xfrm>
        </p:spPr>
        <p:txBody>
          <a:bodyPr/>
          <a:lstStyle/>
          <a:p>
            <a:r>
              <a:rPr lang="it-IT" dirty="0" err="1">
                <a:solidFill>
                  <a:schemeClr val="bg1"/>
                </a:solidFill>
              </a:rPr>
              <a:t>Dissemination</a:t>
            </a:r>
            <a:r>
              <a:rPr lang="it-IT" dirty="0">
                <a:solidFill>
                  <a:schemeClr val="bg1"/>
                </a:solidFill>
              </a:rPr>
              <a:t> and exploitation</a:t>
            </a: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3E677D36-275A-45A5-97C7-DFF8C80055A3}"/>
              </a:ext>
            </a:extLst>
          </p:cNvPr>
          <p:cNvGrpSpPr/>
          <p:nvPr/>
        </p:nvGrpSpPr>
        <p:grpSpPr>
          <a:xfrm>
            <a:off x="856199" y="200733"/>
            <a:ext cx="7924362" cy="6456533"/>
            <a:chOff x="856199" y="200733"/>
            <a:chExt cx="7924362" cy="6456533"/>
          </a:xfrm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6AF7B037-6101-4173-AED1-F2E8A46F7A87}"/>
                </a:ext>
              </a:extLst>
            </p:cNvPr>
            <p:cNvGrpSpPr/>
            <p:nvPr/>
          </p:nvGrpSpPr>
          <p:grpSpPr>
            <a:xfrm>
              <a:off x="856199" y="200733"/>
              <a:ext cx="7924362" cy="6456533"/>
              <a:chOff x="886017" y="255399"/>
              <a:chExt cx="7924362" cy="6456533"/>
            </a:xfrm>
          </p:grpSpPr>
          <p:grpSp>
            <p:nvGrpSpPr>
              <p:cNvPr id="6" name="Gruppo 5">
                <a:extLst>
                  <a:ext uri="{FF2B5EF4-FFF2-40B4-BE49-F238E27FC236}">
                    <a16:creationId xmlns:a16="http://schemas.microsoft.com/office/drawing/2014/main" id="{9D32E13C-C693-4FF0-A971-F2DA2CF26E20}"/>
                  </a:ext>
                </a:extLst>
              </p:cNvPr>
              <p:cNvGrpSpPr/>
              <p:nvPr/>
            </p:nvGrpSpPr>
            <p:grpSpPr>
              <a:xfrm>
                <a:off x="7231378" y="255399"/>
                <a:ext cx="1579001" cy="2371550"/>
                <a:chOff x="6277221" y="245460"/>
                <a:chExt cx="1579001" cy="2371550"/>
              </a:xfrm>
            </p:grpSpPr>
            <p:pic>
              <p:nvPicPr>
                <p:cNvPr id="4" name="Immagine 3">
                  <a:extLst>
                    <a:ext uri="{FF2B5EF4-FFF2-40B4-BE49-F238E27FC236}">
                      <a16:creationId xmlns:a16="http://schemas.microsoft.com/office/drawing/2014/main" id="{1FC9A9FC-0419-4DEA-889B-974064930FD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277221" y="245460"/>
                  <a:ext cx="1579001" cy="2371550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5" name="Rettangolo 4">
                  <a:extLst>
                    <a:ext uri="{FF2B5EF4-FFF2-40B4-BE49-F238E27FC236}">
                      <a16:creationId xmlns:a16="http://schemas.microsoft.com/office/drawing/2014/main" id="{B9ED2DF4-94CD-4514-9A8B-FEABA9F4C6F2}"/>
                    </a:ext>
                  </a:extLst>
                </p:cNvPr>
                <p:cNvSpPr/>
                <p:nvPr/>
              </p:nvSpPr>
              <p:spPr>
                <a:xfrm>
                  <a:off x="6450495" y="800604"/>
                  <a:ext cx="1232452" cy="276999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4"/>
                    </a:rPr>
                    <a:t>V.1 June 17 2021</a:t>
                  </a: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grpSp>
            <p:nvGrpSpPr>
              <p:cNvPr id="20" name="Gruppo 19">
                <a:extLst>
                  <a:ext uri="{FF2B5EF4-FFF2-40B4-BE49-F238E27FC236}">
                    <a16:creationId xmlns:a16="http://schemas.microsoft.com/office/drawing/2014/main" id="{7563C344-E043-42FC-B07C-6C2EE3410FA5}"/>
                  </a:ext>
                </a:extLst>
              </p:cNvPr>
              <p:cNvGrpSpPr/>
              <p:nvPr/>
            </p:nvGrpSpPr>
            <p:grpSpPr>
              <a:xfrm>
                <a:off x="886017" y="2835278"/>
                <a:ext cx="6977751" cy="3876654"/>
                <a:chOff x="886017" y="2835278"/>
                <a:chExt cx="6977751" cy="3876654"/>
              </a:xfrm>
            </p:grpSpPr>
            <p:grpSp>
              <p:nvGrpSpPr>
                <p:cNvPr id="18" name="Gruppo 17">
                  <a:extLst>
                    <a:ext uri="{FF2B5EF4-FFF2-40B4-BE49-F238E27FC236}">
                      <a16:creationId xmlns:a16="http://schemas.microsoft.com/office/drawing/2014/main" id="{770F191A-44E4-4592-A295-FD51C43390F6}"/>
                    </a:ext>
                  </a:extLst>
                </p:cNvPr>
                <p:cNvGrpSpPr/>
                <p:nvPr/>
              </p:nvGrpSpPr>
              <p:grpSpPr>
                <a:xfrm>
                  <a:off x="886017" y="2846010"/>
                  <a:ext cx="6977751" cy="3865922"/>
                  <a:chOff x="886017" y="2846010"/>
                  <a:chExt cx="6977751" cy="3865922"/>
                </a:xfrm>
              </p:grpSpPr>
              <p:pic>
                <p:nvPicPr>
                  <p:cNvPr id="3" name="Immagine 2">
                    <a:extLst>
                      <a:ext uri="{FF2B5EF4-FFF2-40B4-BE49-F238E27FC236}">
                        <a16:creationId xmlns:a16="http://schemas.microsoft.com/office/drawing/2014/main" id="{AE660212-C051-46C2-A11B-35E2DCBCB39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886017" y="2846010"/>
                    <a:ext cx="6977751" cy="3865922"/>
                  </a:xfrm>
                  <a:prstGeom prst="rect">
                    <a:avLst/>
                  </a:prstGeom>
                </p:spPr>
              </p:pic>
              <p:cxnSp>
                <p:nvCxnSpPr>
                  <p:cNvPr id="8" name="Connettore diritto 7">
                    <a:extLst>
                      <a:ext uri="{FF2B5EF4-FFF2-40B4-BE49-F238E27FC236}">
                        <a16:creationId xmlns:a16="http://schemas.microsoft.com/office/drawing/2014/main" id="{8893E7F0-ACC3-4745-9F7C-9A909154B7F8}"/>
                      </a:ext>
                    </a:extLst>
                  </p:cNvPr>
                  <p:cNvCxnSpPr/>
                  <p:nvPr/>
                </p:nvCxnSpPr>
                <p:spPr>
                  <a:xfrm>
                    <a:off x="2872409" y="3568148"/>
                    <a:ext cx="4810539" cy="0"/>
                  </a:xfrm>
                  <a:prstGeom prst="line">
                    <a:avLst/>
                  </a:prstGeom>
                  <a:ln>
                    <a:solidFill>
                      <a:srgbClr val="00449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" name="Connettore diritto 14">
                    <a:extLst>
                      <a:ext uri="{FF2B5EF4-FFF2-40B4-BE49-F238E27FC236}">
                        <a16:creationId xmlns:a16="http://schemas.microsoft.com/office/drawing/2014/main" id="{7BA29D74-8DC8-4E63-96C1-C7463638AC1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987287" y="4088296"/>
                    <a:ext cx="6244091" cy="0"/>
                  </a:xfrm>
                  <a:prstGeom prst="line">
                    <a:avLst/>
                  </a:prstGeom>
                  <a:ln>
                    <a:solidFill>
                      <a:srgbClr val="00449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" name="Connettore diritto 15">
                    <a:extLst>
                      <a:ext uri="{FF2B5EF4-FFF2-40B4-BE49-F238E27FC236}">
                        <a16:creationId xmlns:a16="http://schemas.microsoft.com/office/drawing/2014/main" id="{2DE14039-6BD8-4730-9368-6FD0EF9712E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987287" y="4778971"/>
                    <a:ext cx="6244091" cy="0"/>
                  </a:xfrm>
                  <a:prstGeom prst="line">
                    <a:avLst/>
                  </a:prstGeom>
                  <a:ln>
                    <a:solidFill>
                      <a:srgbClr val="00449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9" name="CasellaDiTesto 18">
                  <a:extLst>
                    <a:ext uri="{FF2B5EF4-FFF2-40B4-BE49-F238E27FC236}">
                      <a16:creationId xmlns:a16="http://schemas.microsoft.com/office/drawing/2014/main" id="{39E261A8-00BE-421B-BCCA-488CEF022B1E}"/>
                    </a:ext>
                  </a:extLst>
                </p:cNvPr>
                <p:cNvSpPr txBox="1"/>
                <p:nvPr/>
              </p:nvSpPr>
              <p:spPr>
                <a:xfrm>
                  <a:off x="6539815" y="2835278"/>
                  <a:ext cx="91550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Pag. 30 </a:t>
                  </a:r>
                </a:p>
              </p:txBody>
            </p:sp>
          </p:grpSp>
        </p:grpSp>
        <p:sp>
          <p:nvSpPr>
            <p:cNvPr id="7" name="Rettangolo con angoli arrotondati 6">
              <a:extLst>
                <a:ext uri="{FF2B5EF4-FFF2-40B4-BE49-F238E27FC236}">
                  <a16:creationId xmlns:a16="http://schemas.microsoft.com/office/drawing/2014/main" id="{6F370EC8-1D20-4CA7-9ACA-578E085F73E4}"/>
                </a:ext>
              </a:extLst>
            </p:cNvPr>
            <p:cNvSpPr/>
            <p:nvPr/>
          </p:nvSpPr>
          <p:spPr>
            <a:xfrm>
              <a:off x="3886200" y="3149944"/>
              <a:ext cx="1093304" cy="527500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</p:spTree>
    <p:extLst>
      <p:ext uri="{BB962C8B-B14F-4D97-AF65-F5344CB8AC3E}">
        <p14:creationId xmlns:p14="http://schemas.microsoft.com/office/powerpoint/2010/main" val="99716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C025CB1-AC3B-4E16-B4A1-30D5D8C00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870" y="397112"/>
            <a:ext cx="7886700" cy="1325559"/>
          </a:xfrm>
        </p:spPr>
        <p:txBody>
          <a:bodyPr/>
          <a:lstStyle/>
          <a:p>
            <a:r>
              <a:rPr lang="it-IT" dirty="0"/>
              <a:t>[significa che sono sempre obbligato a pubblicare e non posso brevettare? NO]</a:t>
            </a:r>
          </a:p>
        </p:txBody>
      </p:sp>
      <p:grpSp>
        <p:nvGrpSpPr>
          <p:cNvPr id="26" name="Gruppo 25">
            <a:extLst>
              <a:ext uri="{FF2B5EF4-FFF2-40B4-BE49-F238E27FC236}">
                <a16:creationId xmlns:a16="http://schemas.microsoft.com/office/drawing/2014/main" id="{91C3C113-FB1E-4375-B25E-EE269C20FA4A}"/>
              </a:ext>
            </a:extLst>
          </p:cNvPr>
          <p:cNvGrpSpPr/>
          <p:nvPr/>
        </p:nvGrpSpPr>
        <p:grpSpPr>
          <a:xfrm>
            <a:off x="75078" y="1066091"/>
            <a:ext cx="8885271" cy="5791909"/>
            <a:chOff x="75078" y="1066091"/>
            <a:chExt cx="8885271" cy="5791909"/>
          </a:xfrm>
        </p:grpSpPr>
        <p:grpSp>
          <p:nvGrpSpPr>
            <p:cNvPr id="19" name="Gruppo 18">
              <a:extLst>
                <a:ext uri="{FF2B5EF4-FFF2-40B4-BE49-F238E27FC236}">
                  <a16:creationId xmlns:a16="http://schemas.microsoft.com/office/drawing/2014/main" id="{288E8D59-3870-4E7D-B9F0-967C80AE7D49}"/>
                </a:ext>
              </a:extLst>
            </p:cNvPr>
            <p:cNvGrpSpPr/>
            <p:nvPr/>
          </p:nvGrpSpPr>
          <p:grpSpPr>
            <a:xfrm>
              <a:off x="75078" y="1066091"/>
              <a:ext cx="8885271" cy="5791909"/>
              <a:chOff x="75078" y="1066091"/>
              <a:chExt cx="8885271" cy="5791909"/>
            </a:xfrm>
          </p:grpSpPr>
          <p:grpSp>
            <p:nvGrpSpPr>
              <p:cNvPr id="9" name="Gruppo 8">
                <a:extLst>
                  <a:ext uri="{FF2B5EF4-FFF2-40B4-BE49-F238E27FC236}">
                    <a16:creationId xmlns:a16="http://schemas.microsoft.com/office/drawing/2014/main" id="{B41AAAA0-8E2B-4650-B3D2-E85B3E8B27BC}"/>
                  </a:ext>
                </a:extLst>
              </p:cNvPr>
              <p:cNvGrpSpPr/>
              <p:nvPr/>
            </p:nvGrpSpPr>
            <p:grpSpPr>
              <a:xfrm>
                <a:off x="75078" y="1066091"/>
                <a:ext cx="8885271" cy="5791909"/>
                <a:chOff x="75078" y="1066091"/>
                <a:chExt cx="8885271" cy="5791909"/>
              </a:xfrm>
            </p:grpSpPr>
            <p:pic>
              <p:nvPicPr>
                <p:cNvPr id="4" name="Immagine 3">
                  <a:extLst>
                    <a:ext uri="{FF2B5EF4-FFF2-40B4-BE49-F238E27FC236}">
                      <a16:creationId xmlns:a16="http://schemas.microsoft.com/office/drawing/2014/main" id="{F7C37D52-68CC-4ED5-9B94-D533DFE1A37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5078" y="1066091"/>
                  <a:ext cx="3406390" cy="1494503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6" name="Immagine 5">
                  <a:extLst>
                    <a:ext uri="{FF2B5EF4-FFF2-40B4-BE49-F238E27FC236}">
                      <a16:creationId xmlns:a16="http://schemas.microsoft.com/office/drawing/2014/main" id="{1226C998-3134-46F1-BD15-DA84E55541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481468" y="1223731"/>
                  <a:ext cx="5478881" cy="4437894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8" name="Immagine 7">
                  <a:extLst>
                    <a:ext uri="{FF2B5EF4-FFF2-40B4-BE49-F238E27FC236}">
                      <a16:creationId xmlns:a16="http://schemas.microsoft.com/office/drawing/2014/main" id="{27C86DB9-2BFC-46B3-9496-E789EE9AA2C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36119" y="5661625"/>
                  <a:ext cx="5411295" cy="1196375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</p:grpSp>
          <p:cxnSp>
            <p:nvCxnSpPr>
              <p:cNvPr id="11" name="Connettore diritto 10">
                <a:extLst>
                  <a:ext uri="{FF2B5EF4-FFF2-40B4-BE49-F238E27FC236}">
                    <a16:creationId xmlns:a16="http://schemas.microsoft.com/office/drawing/2014/main" id="{0980B24D-B868-43C1-A818-21FB34BFAC67}"/>
                  </a:ext>
                </a:extLst>
              </p:cNvPr>
              <p:cNvCxnSpPr/>
              <p:nvPr/>
            </p:nvCxnSpPr>
            <p:spPr>
              <a:xfrm>
                <a:off x="3745523" y="2919046"/>
                <a:ext cx="3516923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Connettore diritto 11">
                <a:extLst>
                  <a:ext uri="{FF2B5EF4-FFF2-40B4-BE49-F238E27FC236}">
                    <a16:creationId xmlns:a16="http://schemas.microsoft.com/office/drawing/2014/main" id="{329EB819-1A34-44DA-90F0-04624F121F8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516636" y="3730869"/>
                <a:ext cx="5033882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Connettore diritto 13">
                <a:extLst>
                  <a:ext uri="{FF2B5EF4-FFF2-40B4-BE49-F238E27FC236}">
                    <a16:creationId xmlns:a16="http://schemas.microsoft.com/office/drawing/2014/main" id="{E98F98A7-48E1-4C34-B0B4-A06D46A43E0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546230" y="3915508"/>
                <a:ext cx="1957754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Connettore diritto 15">
                <a:extLst>
                  <a:ext uri="{FF2B5EF4-FFF2-40B4-BE49-F238E27FC236}">
                    <a16:creationId xmlns:a16="http://schemas.microsoft.com/office/drawing/2014/main" id="{CBE56B75-6ED3-48AC-96B2-529D2EE96C5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85438" y="4530969"/>
                <a:ext cx="2051539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nettore diritto 17">
                <a:extLst>
                  <a:ext uri="{FF2B5EF4-FFF2-40B4-BE49-F238E27FC236}">
                    <a16:creationId xmlns:a16="http://schemas.microsoft.com/office/drawing/2014/main" id="{4CE40447-F3D2-4432-A1E3-E2B0A708D40D}"/>
                  </a:ext>
                </a:extLst>
              </p:cNvPr>
              <p:cNvCxnSpPr/>
              <p:nvPr/>
            </p:nvCxnSpPr>
            <p:spPr>
              <a:xfrm>
                <a:off x="3516636" y="4724400"/>
                <a:ext cx="3516923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" name="Connettore diritto 20">
              <a:extLst>
                <a:ext uri="{FF2B5EF4-FFF2-40B4-BE49-F238E27FC236}">
                  <a16:creationId xmlns:a16="http://schemas.microsoft.com/office/drawing/2014/main" id="{77EF7EE5-4A77-47EE-BA32-7C850D4AE136}"/>
                </a:ext>
              </a:extLst>
            </p:cNvPr>
            <p:cNvCxnSpPr/>
            <p:nvPr/>
          </p:nvCxnSpPr>
          <p:spPr>
            <a:xfrm>
              <a:off x="4193931" y="6304085"/>
              <a:ext cx="1239715" cy="0"/>
            </a:xfrm>
            <a:prstGeom prst="line">
              <a:avLst/>
            </a:prstGeom>
            <a:ln>
              <a:solidFill>
                <a:srgbClr val="00449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ttore diritto 21">
              <a:extLst>
                <a:ext uri="{FF2B5EF4-FFF2-40B4-BE49-F238E27FC236}">
                  <a16:creationId xmlns:a16="http://schemas.microsoft.com/office/drawing/2014/main" id="{04C39746-B420-402D-B4F2-0EC75A50B91D}"/>
                </a:ext>
              </a:extLst>
            </p:cNvPr>
            <p:cNvCxnSpPr>
              <a:cxnSpLocks/>
            </p:cNvCxnSpPr>
            <p:nvPr/>
          </p:nvCxnSpPr>
          <p:spPr>
            <a:xfrm>
              <a:off x="416169" y="6477000"/>
              <a:ext cx="4867720" cy="0"/>
            </a:xfrm>
            <a:prstGeom prst="line">
              <a:avLst/>
            </a:prstGeom>
            <a:ln>
              <a:solidFill>
                <a:srgbClr val="00449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Connettore diritto 23">
              <a:extLst>
                <a:ext uri="{FF2B5EF4-FFF2-40B4-BE49-F238E27FC236}">
                  <a16:creationId xmlns:a16="http://schemas.microsoft.com/office/drawing/2014/main" id="{D7EE38F1-4D69-4C5D-BFB4-94609072D92E}"/>
                </a:ext>
              </a:extLst>
            </p:cNvPr>
            <p:cNvCxnSpPr>
              <a:cxnSpLocks/>
            </p:cNvCxnSpPr>
            <p:nvPr/>
          </p:nvCxnSpPr>
          <p:spPr>
            <a:xfrm>
              <a:off x="416169" y="6685085"/>
              <a:ext cx="2696308" cy="0"/>
            </a:xfrm>
            <a:prstGeom prst="line">
              <a:avLst/>
            </a:prstGeom>
            <a:ln>
              <a:solidFill>
                <a:srgbClr val="00449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ttangolo 26">
            <a:extLst>
              <a:ext uri="{FF2B5EF4-FFF2-40B4-BE49-F238E27FC236}">
                <a16:creationId xmlns:a16="http://schemas.microsoft.com/office/drawing/2014/main" id="{6DF1578B-A218-464D-A69C-D548B14AE89D}"/>
              </a:ext>
            </a:extLst>
          </p:cNvPr>
          <p:cNvSpPr/>
          <p:nvPr/>
        </p:nvSpPr>
        <p:spPr>
          <a:xfrm>
            <a:off x="284141" y="2919046"/>
            <a:ext cx="3065299" cy="25344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OBBLIGO DI PROTEGGERE I RISULTATI (SE DEL CASO)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OBBLIGO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DI DISSEMINARE IN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OPEN ACCESS NON SIGNIFICA OBBLIGO DI PUBBLICARE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. </a:t>
            </a: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SONO PREVISTE PUBBLICAZIONI, DEVONO ESSERE OPEN</a:t>
            </a:r>
          </a:p>
        </p:txBody>
      </p:sp>
    </p:spTree>
    <p:extLst>
      <p:ext uri="{BB962C8B-B14F-4D97-AF65-F5344CB8AC3E}">
        <p14:creationId xmlns:p14="http://schemas.microsoft.com/office/powerpoint/2010/main" val="32022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C025CB1-AC3B-4E16-B4A1-30D5D8C00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6867"/>
            <a:ext cx="7886700" cy="1325559"/>
          </a:xfrm>
        </p:spPr>
        <p:txBody>
          <a:bodyPr/>
          <a:lstStyle/>
          <a:p>
            <a:r>
              <a:rPr lang="it-IT" dirty="0"/>
              <a:t>[</a:t>
            </a:r>
            <a:r>
              <a:rPr lang="it-IT" dirty="0" err="1"/>
              <a:t>Patents</a:t>
            </a:r>
            <a:r>
              <a:rPr lang="it-IT" dirty="0"/>
              <a:t> and Open Science]</a:t>
            </a:r>
          </a:p>
        </p:txBody>
      </p: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0BC0F441-A545-4113-B983-1B54848942B9}"/>
              </a:ext>
            </a:extLst>
          </p:cNvPr>
          <p:cNvGrpSpPr/>
          <p:nvPr/>
        </p:nvGrpSpPr>
        <p:grpSpPr>
          <a:xfrm>
            <a:off x="628650" y="1178966"/>
            <a:ext cx="8354066" cy="5679034"/>
            <a:chOff x="628650" y="1178966"/>
            <a:chExt cx="8354066" cy="5679034"/>
          </a:xfrm>
        </p:grpSpPr>
        <p:grpSp>
          <p:nvGrpSpPr>
            <p:cNvPr id="7" name="Gruppo 6">
              <a:extLst>
                <a:ext uri="{FF2B5EF4-FFF2-40B4-BE49-F238E27FC236}">
                  <a16:creationId xmlns:a16="http://schemas.microsoft.com/office/drawing/2014/main" id="{7254B5DD-1B72-4666-ABC6-5516C1177299}"/>
                </a:ext>
              </a:extLst>
            </p:cNvPr>
            <p:cNvGrpSpPr/>
            <p:nvPr/>
          </p:nvGrpSpPr>
          <p:grpSpPr>
            <a:xfrm>
              <a:off x="628650" y="1178966"/>
              <a:ext cx="8354066" cy="5679034"/>
              <a:chOff x="628650" y="1178966"/>
              <a:chExt cx="8354066" cy="5679034"/>
            </a:xfrm>
          </p:grpSpPr>
          <p:pic>
            <p:nvPicPr>
              <p:cNvPr id="3" name="Immagine 2">
                <a:extLst>
                  <a:ext uri="{FF2B5EF4-FFF2-40B4-BE49-F238E27FC236}">
                    <a16:creationId xmlns:a16="http://schemas.microsoft.com/office/drawing/2014/main" id="{FB2E300E-B3E5-4D4D-B8CD-44D4BB4C02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28650" y="1178966"/>
                <a:ext cx="3584759" cy="2456901"/>
              </a:xfrm>
              <a:prstGeom prst="rect">
                <a:avLst/>
              </a:prstGeom>
            </p:spPr>
          </p:pic>
          <p:pic>
            <p:nvPicPr>
              <p:cNvPr id="5" name="Immagine 4">
                <a:extLst>
                  <a:ext uri="{FF2B5EF4-FFF2-40B4-BE49-F238E27FC236}">
                    <a16:creationId xmlns:a16="http://schemas.microsoft.com/office/drawing/2014/main" id="{7C7D2D4B-39F2-4A73-BC2B-8736BF24D79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565301" y="3635867"/>
                <a:ext cx="6417415" cy="3222133"/>
              </a:xfrm>
              <a:prstGeom prst="rect">
                <a:avLst/>
              </a:prstGeom>
            </p:spPr>
          </p:pic>
        </p:grpSp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3C7D6BAA-C5D4-46E0-8927-20B81D1D2922}"/>
                </a:ext>
              </a:extLst>
            </p:cNvPr>
            <p:cNvSpPr/>
            <p:nvPr/>
          </p:nvSpPr>
          <p:spPr>
            <a:xfrm>
              <a:off x="3349486" y="1393926"/>
              <a:ext cx="616226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2017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55575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C025CB1-AC3B-4E16-B4A1-30D5D8C00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6867"/>
            <a:ext cx="7886700" cy="1325559"/>
          </a:xfrm>
        </p:spPr>
        <p:txBody>
          <a:bodyPr/>
          <a:lstStyle/>
          <a:p>
            <a:r>
              <a:rPr lang="it-IT" dirty="0"/>
              <a:t>[</a:t>
            </a:r>
            <a:r>
              <a:rPr lang="it-IT" dirty="0" err="1"/>
              <a:t>Patents</a:t>
            </a:r>
            <a:r>
              <a:rPr lang="it-IT" dirty="0"/>
              <a:t> and Open Science]</a:t>
            </a:r>
          </a:p>
        </p:txBody>
      </p:sp>
      <p:cxnSp>
        <p:nvCxnSpPr>
          <p:cNvPr id="26" name="Connettore diritto 25">
            <a:extLst>
              <a:ext uri="{FF2B5EF4-FFF2-40B4-BE49-F238E27FC236}">
                <a16:creationId xmlns:a16="http://schemas.microsoft.com/office/drawing/2014/main" id="{E4DEFA50-01ED-4AB3-A180-BE67B6680BB1}"/>
              </a:ext>
            </a:extLst>
          </p:cNvPr>
          <p:cNvCxnSpPr>
            <a:cxnSpLocks/>
          </p:cNvCxnSpPr>
          <p:nvPr/>
        </p:nvCxnSpPr>
        <p:spPr>
          <a:xfrm>
            <a:off x="7146235" y="1921565"/>
            <a:ext cx="1063486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uppo 37">
            <a:extLst>
              <a:ext uri="{FF2B5EF4-FFF2-40B4-BE49-F238E27FC236}">
                <a16:creationId xmlns:a16="http://schemas.microsoft.com/office/drawing/2014/main" id="{1EEC9220-2BC8-4FDF-A888-59A51F8EA808}"/>
              </a:ext>
            </a:extLst>
          </p:cNvPr>
          <p:cNvGrpSpPr/>
          <p:nvPr/>
        </p:nvGrpSpPr>
        <p:grpSpPr>
          <a:xfrm>
            <a:off x="126665" y="24072"/>
            <a:ext cx="8890669" cy="6809856"/>
            <a:chOff x="126665" y="24072"/>
            <a:chExt cx="8890669" cy="6809856"/>
          </a:xfrm>
        </p:grpSpPr>
        <p:grpSp>
          <p:nvGrpSpPr>
            <p:cNvPr id="31" name="Gruppo 30">
              <a:extLst>
                <a:ext uri="{FF2B5EF4-FFF2-40B4-BE49-F238E27FC236}">
                  <a16:creationId xmlns:a16="http://schemas.microsoft.com/office/drawing/2014/main" id="{6E071F11-B5DA-43E5-82FE-F683E97273D5}"/>
                </a:ext>
              </a:extLst>
            </p:cNvPr>
            <p:cNvGrpSpPr/>
            <p:nvPr/>
          </p:nvGrpSpPr>
          <p:grpSpPr>
            <a:xfrm>
              <a:off x="126665" y="24072"/>
              <a:ext cx="8890669" cy="6809856"/>
              <a:chOff x="126665" y="24072"/>
              <a:chExt cx="8890669" cy="6809856"/>
            </a:xfrm>
          </p:grpSpPr>
          <p:grpSp>
            <p:nvGrpSpPr>
              <p:cNvPr id="23" name="Gruppo 22">
                <a:extLst>
                  <a:ext uri="{FF2B5EF4-FFF2-40B4-BE49-F238E27FC236}">
                    <a16:creationId xmlns:a16="http://schemas.microsoft.com/office/drawing/2014/main" id="{E8AFA376-D3F1-4ED8-8AAF-9F68D32EE0CC}"/>
                  </a:ext>
                </a:extLst>
              </p:cNvPr>
              <p:cNvGrpSpPr/>
              <p:nvPr/>
            </p:nvGrpSpPr>
            <p:grpSpPr>
              <a:xfrm>
                <a:off x="126665" y="24072"/>
                <a:ext cx="8890669" cy="6809856"/>
                <a:chOff x="126665" y="24072"/>
                <a:chExt cx="8890669" cy="6809856"/>
              </a:xfrm>
            </p:grpSpPr>
            <p:grpSp>
              <p:nvGrpSpPr>
                <p:cNvPr id="21" name="Gruppo 20">
                  <a:extLst>
                    <a:ext uri="{FF2B5EF4-FFF2-40B4-BE49-F238E27FC236}">
                      <a16:creationId xmlns:a16="http://schemas.microsoft.com/office/drawing/2014/main" id="{4401B8B5-681E-4284-9FA1-A30CA80262C8}"/>
                    </a:ext>
                  </a:extLst>
                </p:cNvPr>
                <p:cNvGrpSpPr/>
                <p:nvPr/>
              </p:nvGrpSpPr>
              <p:grpSpPr>
                <a:xfrm>
                  <a:off x="126665" y="24072"/>
                  <a:ext cx="8890669" cy="6809856"/>
                  <a:chOff x="126665" y="24072"/>
                  <a:chExt cx="8890669" cy="6809856"/>
                </a:xfrm>
              </p:grpSpPr>
              <p:grpSp>
                <p:nvGrpSpPr>
                  <p:cNvPr id="6" name="Gruppo 5">
                    <a:extLst>
                      <a:ext uri="{FF2B5EF4-FFF2-40B4-BE49-F238E27FC236}">
                        <a16:creationId xmlns:a16="http://schemas.microsoft.com/office/drawing/2014/main" id="{74BFA4B2-B5BC-4C44-9CF0-FD259D141281}"/>
                      </a:ext>
                    </a:extLst>
                  </p:cNvPr>
                  <p:cNvGrpSpPr/>
                  <p:nvPr/>
                </p:nvGrpSpPr>
                <p:grpSpPr>
                  <a:xfrm>
                    <a:off x="126665" y="773398"/>
                    <a:ext cx="8890669" cy="6060530"/>
                    <a:chOff x="138360" y="590603"/>
                    <a:chExt cx="8890669" cy="6060530"/>
                  </a:xfrm>
                </p:grpSpPr>
                <p:pic>
                  <p:nvPicPr>
                    <p:cNvPr id="3" name="Immagine 2">
                      <a:extLst>
                        <a:ext uri="{FF2B5EF4-FFF2-40B4-BE49-F238E27FC236}">
                          <a16:creationId xmlns:a16="http://schemas.microsoft.com/office/drawing/2014/main" id="{E18A5285-1E67-4A3F-90DC-787BB566FAE9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tretch>
                      <a:fillRect/>
                    </a:stretch>
                  </p:blipFill>
                  <p:spPr>
                    <a:xfrm>
                      <a:off x="768810" y="590603"/>
                      <a:ext cx="7836552" cy="2907971"/>
                    </a:xfrm>
                    <a:prstGeom prst="rect">
                      <a:avLst/>
                    </a:prstGeom>
                    <a:ln>
                      <a:noFill/>
                    </a:ln>
                    <a:effectLst>
                      <a:outerShdw blurRad="292100" dist="139700" dir="2700000" algn="tl" rotWithShape="0">
                        <a:srgbClr val="333333">
                          <a:alpha val="65000"/>
                        </a:srgbClr>
                      </a:outerShdw>
                    </a:effectLst>
                  </p:spPr>
                </p:pic>
                <p:pic>
                  <p:nvPicPr>
                    <p:cNvPr id="4" name="Immagine 3">
                      <a:extLst>
                        <a:ext uri="{FF2B5EF4-FFF2-40B4-BE49-F238E27FC236}">
                          <a16:creationId xmlns:a16="http://schemas.microsoft.com/office/drawing/2014/main" id="{06964548-9FF5-4455-98B5-9F6175349E87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138360" y="3498574"/>
                      <a:ext cx="8890669" cy="3152559"/>
                    </a:xfrm>
                    <a:prstGeom prst="rect">
                      <a:avLst/>
                    </a:prstGeom>
                    <a:ln>
                      <a:noFill/>
                    </a:ln>
                    <a:effectLst>
                      <a:outerShdw blurRad="292100" dist="139700" dir="2700000" algn="tl" rotWithShape="0">
                        <a:srgbClr val="333333">
                          <a:alpha val="65000"/>
                        </a:srgbClr>
                      </a:outerShdw>
                    </a:effectLst>
                  </p:spPr>
                </p:pic>
              </p:grpSp>
              <p:pic>
                <p:nvPicPr>
                  <p:cNvPr id="11" name="Immagine 10">
                    <a:extLst>
                      <a:ext uri="{FF2B5EF4-FFF2-40B4-BE49-F238E27FC236}">
                        <a16:creationId xmlns:a16="http://schemas.microsoft.com/office/drawing/2014/main" id="{F70CFD6B-0A42-4828-91C5-80EBFC69694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6231835" y="24072"/>
                    <a:ext cx="2704070" cy="824162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</p:grpSp>
            <p:sp>
              <p:nvSpPr>
                <p:cNvPr id="22" name="Rettangolo 21">
                  <a:extLst>
                    <a:ext uri="{FF2B5EF4-FFF2-40B4-BE49-F238E27FC236}">
                      <a16:creationId xmlns:a16="http://schemas.microsoft.com/office/drawing/2014/main" id="{5EFC541B-6626-4E1D-88C6-58B8E8F69B9D}"/>
                    </a:ext>
                  </a:extLst>
                </p:cNvPr>
                <p:cNvSpPr/>
                <p:nvPr/>
              </p:nvSpPr>
              <p:spPr>
                <a:xfrm>
                  <a:off x="8110957" y="592647"/>
                  <a:ext cx="824948" cy="276999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6"/>
                    </a:rPr>
                    <a:t>2021</a:t>
                  </a: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cxnSp>
            <p:nvCxnSpPr>
              <p:cNvPr id="25" name="Connettore diritto 24">
                <a:extLst>
                  <a:ext uri="{FF2B5EF4-FFF2-40B4-BE49-F238E27FC236}">
                    <a16:creationId xmlns:a16="http://schemas.microsoft.com/office/drawing/2014/main" id="{9E8CACF3-5CE9-4AA6-A79B-99E114507E82}"/>
                  </a:ext>
                </a:extLst>
              </p:cNvPr>
              <p:cNvCxnSpPr/>
              <p:nvPr/>
            </p:nvCxnSpPr>
            <p:spPr>
              <a:xfrm>
                <a:off x="904461" y="1083365"/>
                <a:ext cx="7305261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nettore diritto 27">
                <a:extLst>
                  <a:ext uri="{FF2B5EF4-FFF2-40B4-BE49-F238E27FC236}">
                    <a16:creationId xmlns:a16="http://schemas.microsoft.com/office/drawing/2014/main" id="{92924976-F5D6-4505-83C4-58E812921F2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04461" y="2093843"/>
                <a:ext cx="1063486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nettore diritto 28">
                <a:extLst>
                  <a:ext uri="{FF2B5EF4-FFF2-40B4-BE49-F238E27FC236}">
                    <a16:creationId xmlns:a16="http://schemas.microsoft.com/office/drawing/2014/main" id="{5B2E2EFC-85DF-4888-A6E6-E6152A66EDD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160104" y="2306895"/>
                <a:ext cx="5517874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3" name="Connettore diritto 32">
              <a:extLst>
                <a:ext uri="{FF2B5EF4-FFF2-40B4-BE49-F238E27FC236}">
                  <a16:creationId xmlns:a16="http://schemas.microsoft.com/office/drawing/2014/main" id="{30F10437-1D0C-4B12-9FF4-025FAF597159}"/>
                </a:ext>
              </a:extLst>
            </p:cNvPr>
            <p:cNvCxnSpPr/>
            <p:nvPr/>
          </p:nvCxnSpPr>
          <p:spPr>
            <a:xfrm>
              <a:off x="228600" y="5168348"/>
              <a:ext cx="8567530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Connettore diritto 33">
              <a:extLst>
                <a:ext uri="{FF2B5EF4-FFF2-40B4-BE49-F238E27FC236}">
                  <a16:creationId xmlns:a16="http://schemas.microsoft.com/office/drawing/2014/main" id="{5F000330-9BA0-4738-8B46-58A82EA70693}"/>
                </a:ext>
              </a:extLst>
            </p:cNvPr>
            <p:cNvCxnSpPr/>
            <p:nvPr/>
          </p:nvCxnSpPr>
          <p:spPr>
            <a:xfrm>
              <a:off x="228600" y="5390322"/>
              <a:ext cx="8567530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Connettore diritto 34">
              <a:extLst>
                <a:ext uri="{FF2B5EF4-FFF2-40B4-BE49-F238E27FC236}">
                  <a16:creationId xmlns:a16="http://schemas.microsoft.com/office/drawing/2014/main" id="{0A09D8CC-FEE0-4C25-9A45-4DAC2D835ECA}"/>
                </a:ext>
              </a:extLst>
            </p:cNvPr>
            <p:cNvCxnSpPr/>
            <p:nvPr/>
          </p:nvCxnSpPr>
          <p:spPr>
            <a:xfrm>
              <a:off x="273326" y="5612296"/>
              <a:ext cx="8567530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ttore diritto 35">
              <a:extLst>
                <a:ext uri="{FF2B5EF4-FFF2-40B4-BE49-F238E27FC236}">
                  <a16:creationId xmlns:a16="http://schemas.microsoft.com/office/drawing/2014/main" id="{E4D7DFD4-45DC-44A5-88D9-96C284748D7C}"/>
                </a:ext>
              </a:extLst>
            </p:cNvPr>
            <p:cNvCxnSpPr>
              <a:cxnSpLocks/>
            </p:cNvCxnSpPr>
            <p:nvPr/>
          </p:nvCxnSpPr>
          <p:spPr>
            <a:xfrm>
              <a:off x="228600" y="6483626"/>
              <a:ext cx="8294831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20514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C025CB1-AC3B-4E16-B4A1-30D5D8C00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6867"/>
            <a:ext cx="7886700" cy="1325559"/>
          </a:xfrm>
        </p:spPr>
        <p:txBody>
          <a:bodyPr/>
          <a:lstStyle/>
          <a:p>
            <a:r>
              <a:rPr lang="it-IT" dirty="0"/>
              <a:t>[</a:t>
            </a:r>
            <a:r>
              <a:rPr lang="it-IT" dirty="0" err="1"/>
              <a:t>Patents</a:t>
            </a:r>
            <a:r>
              <a:rPr lang="it-IT" dirty="0"/>
              <a:t> and Open Science]</a:t>
            </a: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C2AAF313-B77D-42D4-8EAF-9649FD27C83E}"/>
              </a:ext>
            </a:extLst>
          </p:cNvPr>
          <p:cNvGrpSpPr/>
          <p:nvPr/>
        </p:nvGrpSpPr>
        <p:grpSpPr>
          <a:xfrm>
            <a:off x="1309970" y="0"/>
            <a:ext cx="7205380" cy="6738730"/>
            <a:chOff x="1309970" y="0"/>
            <a:chExt cx="7205380" cy="6738730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2413A635-ECBD-403C-80FB-1699AA10429F}"/>
                </a:ext>
              </a:extLst>
            </p:cNvPr>
            <p:cNvGrpSpPr/>
            <p:nvPr/>
          </p:nvGrpSpPr>
          <p:grpSpPr>
            <a:xfrm>
              <a:off x="1309970" y="0"/>
              <a:ext cx="7205380" cy="6738730"/>
              <a:chOff x="1309970" y="0"/>
              <a:chExt cx="7205380" cy="6738730"/>
            </a:xfrm>
          </p:grpSpPr>
          <p:grpSp>
            <p:nvGrpSpPr>
              <p:cNvPr id="8" name="Gruppo 7">
                <a:extLst>
                  <a:ext uri="{FF2B5EF4-FFF2-40B4-BE49-F238E27FC236}">
                    <a16:creationId xmlns:a16="http://schemas.microsoft.com/office/drawing/2014/main" id="{82A442D9-6803-45C5-A5D5-90A0B21E1BDE}"/>
                  </a:ext>
                </a:extLst>
              </p:cNvPr>
              <p:cNvGrpSpPr/>
              <p:nvPr/>
            </p:nvGrpSpPr>
            <p:grpSpPr>
              <a:xfrm>
                <a:off x="1309970" y="0"/>
                <a:ext cx="7205380" cy="6738730"/>
                <a:chOff x="1309970" y="0"/>
                <a:chExt cx="7205380" cy="6738730"/>
              </a:xfrm>
            </p:grpSpPr>
            <p:pic>
              <p:nvPicPr>
                <p:cNvPr id="5" name="Immagine 4">
                  <a:extLst>
                    <a:ext uri="{FF2B5EF4-FFF2-40B4-BE49-F238E27FC236}">
                      <a16:creationId xmlns:a16="http://schemas.microsoft.com/office/drawing/2014/main" id="{6BC6B346-31C5-49F0-8DFE-A775941E17E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791342" y="0"/>
                  <a:ext cx="6100506" cy="3687417"/>
                </a:xfrm>
                <a:prstGeom prst="rect">
                  <a:avLst/>
                </a:prstGeom>
              </p:spPr>
            </p:pic>
            <p:pic>
              <p:nvPicPr>
                <p:cNvPr id="7" name="Immagine 6">
                  <a:extLst>
                    <a:ext uri="{FF2B5EF4-FFF2-40B4-BE49-F238E27FC236}">
                      <a16:creationId xmlns:a16="http://schemas.microsoft.com/office/drawing/2014/main" id="{471797D9-9B15-4E89-9233-AE2259D0EAA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309970" y="3687417"/>
                  <a:ext cx="7205380" cy="3051313"/>
                </a:xfrm>
                <a:prstGeom prst="rect">
                  <a:avLst/>
                </a:prstGeom>
              </p:spPr>
            </p:pic>
          </p:grpSp>
          <p:sp>
            <p:nvSpPr>
              <p:cNvPr id="9" name="Rettangolo 8">
                <a:extLst>
                  <a:ext uri="{FF2B5EF4-FFF2-40B4-BE49-F238E27FC236}">
                    <a16:creationId xmlns:a16="http://schemas.microsoft.com/office/drawing/2014/main" id="{B24CA867-9393-4CD3-BBF4-74A196DDE04C}"/>
                  </a:ext>
                </a:extLst>
              </p:cNvPr>
              <p:cNvSpPr/>
              <p:nvPr/>
            </p:nvSpPr>
            <p:spPr>
              <a:xfrm>
                <a:off x="3319848" y="119270"/>
                <a:ext cx="4572000" cy="27699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2020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cxnSp>
          <p:nvCxnSpPr>
            <p:cNvPr id="12" name="Connettore diritto 11">
              <a:extLst>
                <a:ext uri="{FF2B5EF4-FFF2-40B4-BE49-F238E27FC236}">
                  <a16:creationId xmlns:a16="http://schemas.microsoft.com/office/drawing/2014/main" id="{2FE4C50F-4F03-46B5-B445-BDB22B51B37A}"/>
                </a:ext>
              </a:extLst>
            </p:cNvPr>
            <p:cNvCxnSpPr/>
            <p:nvPr/>
          </p:nvCxnSpPr>
          <p:spPr>
            <a:xfrm>
              <a:off x="2822713" y="3876261"/>
              <a:ext cx="5466522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Connettore diritto 12">
              <a:extLst>
                <a:ext uri="{FF2B5EF4-FFF2-40B4-BE49-F238E27FC236}">
                  <a16:creationId xmlns:a16="http://schemas.microsoft.com/office/drawing/2014/main" id="{03539153-83FB-4A53-AA1A-C4029B29653A}"/>
                </a:ext>
              </a:extLst>
            </p:cNvPr>
            <p:cNvCxnSpPr/>
            <p:nvPr/>
          </p:nvCxnSpPr>
          <p:spPr>
            <a:xfrm>
              <a:off x="1633330" y="4068417"/>
              <a:ext cx="5466522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ttore diritto 13">
              <a:extLst>
                <a:ext uri="{FF2B5EF4-FFF2-40B4-BE49-F238E27FC236}">
                  <a16:creationId xmlns:a16="http://schemas.microsoft.com/office/drawing/2014/main" id="{90E18BC0-27B5-41A9-9733-9FD8A8568172}"/>
                </a:ext>
              </a:extLst>
            </p:cNvPr>
            <p:cNvCxnSpPr/>
            <p:nvPr/>
          </p:nvCxnSpPr>
          <p:spPr>
            <a:xfrm>
              <a:off x="2822713" y="4873487"/>
              <a:ext cx="5466522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ttore diritto 14">
              <a:extLst>
                <a:ext uri="{FF2B5EF4-FFF2-40B4-BE49-F238E27FC236}">
                  <a16:creationId xmlns:a16="http://schemas.microsoft.com/office/drawing/2014/main" id="{2CC586E8-5D1D-4022-BEF6-97BCD6A5D1A7}"/>
                </a:ext>
              </a:extLst>
            </p:cNvPr>
            <p:cNvCxnSpPr/>
            <p:nvPr/>
          </p:nvCxnSpPr>
          <p:spPr>
            <a:xfrm>
              <a:off x="2597426" y="5213073"/>
              <a:ext cx="5466522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Connettore diritto 15">
              <a:extLst>
                <a:ext uri="{FF2B5EF4-FFF2-40B4-BE49-F238E27FC236}">
                  <a16:creationId xmlns:a16="http://schemas.microsoft.com/office/drawing/2014/main" id="{A33A39AA-1859-4709-B4B4-ABB66C4B87AC}"/>
                </a:ext>
              </a:extLst>
            </p:cNvPr>
            <p:cNvCxnSpPr>
              <a:cxnSpLocks/>
            </p:cNvCxnSpPr>
            <p:nvPr/>
          </p:nvCxnSpPr>
          <p:spPr>
            <a:xfrm>
              <a:off x="1633330" y="5390322"/>
              <a:ext cx="3697357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7134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8E83C4D6-F99D-4F2F-B8F9-1781042C4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Equilibrio</a:t>
            </a: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8ABF6AFC-4ADD-4A49-A089-13C1A584D024}"/>
              </a:ext>
            </a:extLst>
          </p:cNvPr>
          <p:cNvGrpSpPr/>
          <p:nvPr/>
        </p:nvGrpSpPr>
        <p:grpSpPr>
          <a:xfrm>
            <a:off x="230860" y="508729"/>
            <a:ext cx="7497514" cy="2244410"/>
            <a:chOff x="230860" y="508729"/>
            <a:chExt cx="7497514" cy="2244410"/>
          </a:xfrm>
        </p:grpSpPr>
        <p:grpSp>
          <p:nvGrpSpPr>
            <p:cNvPr id="22" name="Gruppo 21">
              <a:extLst>
                <a:ext uri="{FF2B5EF4-FFF2-40B4-BE49-F238E27FC236}">
                  <a16:creationId xmlns:a16="http://schemas.microsoft.com/office/drawing/2014/main" id="{A1B0E2E5-A76D-484F-8143-89772D140F8B}"/>
                </a:ext>
              </a:extLst>
            </p:cNvPr>
            <p:cNvGrpSpPr/>
            <p:nvPr/>
          </p:nvGrpSpPr>
          <p:grpSpPr>
            <a:xfrm>
              <a:off x="230860" y="1316934"/>
              <a:ext cx="7455128" cy="1436205"/>
              <a:chOff x="230860" y="1316934"/>
              <a:chExt cx="7455128" cy="1436205"/>
            </a:xfrm>
          </p:grpSpPr>
          <p:pic>
            <p:nvPicPr>
              <p:cNvPr id="27" name="Immagine 26">
                <a:extLst>
                  <a:ext uri="{FF2B5EF4-FFF2-40B4-BE49-F238E27FC236}">
                    <a16:creationId xmlns:a16="http://schemas.microsoft.com/office/drawing/2014/main" id="{9539A831-D3C3-4E39-9297-C0BCC42500A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r="1764" b="48187"/>
              <a:stretch/>
            </p:blipFill>
            <p:spPr>
              <a:xfrm>
                <a:off x="230860" y="1316934"/>
                <a:ext cx="7455128" cy="1436205"/>
              </a:xfrm>
              <a:prstGeom prst="rect">
                <a:avLst/>
              </a:prstGeom>
            </p:spPr>
          </p:pic>
          <p:sp>
            <p:nvSpPr>
              <p:cNvPr id="28" name="Rettangolo con angoli arrotondati 27">
                <a:extLst>
                  <a:ext uri="{FF2B5EF4-FFF2-40B4-BE49-F238E27FC236}">
                    <a16:creationId xmlns:a16="http://schemas.microsoft.com/office/drawing/2014/main" id="{4CD5D3C7-4DCF-484F-BE85-2C25D611E885}"/>
                  </a:ext>
                </a:extLst>
              </p:cNvPr>
              <p:cNvSpPr/>
              <p:nvPr/>
            </p:nvSpPr>
            <p:spPr>
              <a:xfrm>
                <a:off x="230860" y="1664414"/>
                <a:ext cx="3625522" cy="348650"/>
              </a:xfrm>
              <a:prstGeom prst="round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0" name="Rettangolo 19">
              <a:extLst>
                <a:ext uri="{FF2B5EF4-FFF2-40B4-BE49-F238E27FC236}">
                  <a16:creationId xmlns:a16="http://schemas.microsoft.com/office/drawing/2014/main" id="{D7C8AF73-A6C2-4A61-B455-ED94F96103D2}"/>
                </a:ext>
              </a:extLst>
            </p:cNvPr>
            <p:cNvSpPr/>
            <p:nvPr/>
          </p:nvSpPr>
          <p:spPr>
            <a:xfrm>
              <a:off x="4102851" y="508729"/>
              <a:ext cx="3625523" cy="130202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EUQUILIBRIO </a:t>
              </a:r>
              <a:r>
                <a:rPr kumimoji="0" lang="it-IT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FRA OPEN SCIENCE E SFRUTTAMENTO</a:t>
              </a:r>
            </a:p>
          </p:txBody>
        </p:sp>
      </p:grpSp>
      <p:grpSp>
        <p:nvGrpSpPr>
          <p:cNvPr id="7" name="Gruppo 6">
            <a:extLst>
              <a:ext uri="{FF2B5EF4-FFF2-40B4-BE49-F238E27FC236}">
                <a16:creationId xmlns:a16="http://schemas.microsoft.com/office/drawing/2014/main" id="{E56C55D7-FCAA-4F72-B318-CD91C8FC2E3F}"/>
              </a:ext>
            </a:extLst>
          </p:cNvPr>
          <p:cNvGrpSpPr/>
          <p:nvPr/>
        </p:nvGrpSpPr>
        <p:grpSpPr>
          <a:xfrm>
            <a:off x="7801977" y="28694"/>
            <a:ext cx="1321135" cy="1810045"/>
            <a:chOff x="7251255" y="131159"/>
            <a:chExt cx="1730972" cy="2371550"/>
          </a:xfrm>
        </p:grpSpPr>
        <p:pic>
          <p:nvPicPr>
            <p:cNvPr id="29" name="Immagine 28">
              <a:extLst>
                <a:ext uri="{FF2B5EF4-FFF2-40B4-BE49-F238E27FC236}">
                  <a16:creationId xmlns:a16="http://schemas.microsoft.com/office/drawing/2014/main" id="{4BD02531-D024-4DEC-AD10-B54818FF6B3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251255" y="131159"/>
              <a:ext cx="1579001" cy="23715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0" name="Rettangolo 29">
              <a:extLst>
                <a:ext uri="{FF2B5EF4-FFF2-40B4-BE49-F238E27FC236}">
                  <a16:creationId xmlns:a16="http://schemas.microsoft.com/office/drawing/2014/main" id="{9B9D6C60-FFD0-439D-B86D-DA5CCC450115}"/>
                </a:ext>
              </a:extLst>
            </p:cNvPr>
            <p:cNvSpPr/>
            <p:nvPr/>
          </p:nvSpPr>
          <p:spPr>
            <a:xfrm>
              <a:off x="7251255" y="651104"/>
              <a:ext cx="1730972" cy="3629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V.1 June 17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1" name="Gruppo 30">
            <a:extLst>
              <a:ext uri="{FF2B5EF4-FFF2-40B4-BE49-F238E27FC236}">
                <a16:creationId xmlns:a16="http://schemas.microsoft.com/office/drawing/2014/main" id="{D37D6972-C03F-41EA-95FE-7929A3A44F3F}"/>
              </a:ext>
            </a:extLst>
          </p:cNvPr>
          <p:cNvGrpSpPr/>
          <p:nvPr/>
        </p:nvGrpSpPr>
        <p:grpSpPr>
          <a:xfrm>
            <a:off x="544765" y="2850179"/>
            <a:ext cx="7652758" cy="3425532"/>
            <a:chOff x="862592" y="3468756"/>
            <a:chExt cx="7652758" cy="3425532"/>
          </a:xfrm>
        </p:grpSpPr>
        <p:grpSp>
          <p:nvGrpSpPr>
            <p:cNvPr id="32" name="Gruppo 31">
              <a:extLst>
                <a:ext uri="{FF2B5EF4-FFF2-40B4-BE49-F238E27FC236}">
                  <a16:creationId xmlns:a16="http://schemas.microsoft.com/office/drawing/2014/main" id="{81F82C3A-44C8-431F-AA39-BB1454718C25}"/>
                </a:ext>
              </a:extLst>
            </p:cNvPr>
            <p:cNvGrpSpPr/>
            <p:nvPr/>
          </p:nvGrpSpPr>
          <p:grpSpPr>
            <a:xfrm>
              <a:off x="1367848" y="3468756"/>
              <a:ext cx="7147502" cy="3425532"/>
              <a:chOff x="1367848" y="3468756"/>
              <a:chExt cx="7147502" cy="3425532"/>
            </a:xfrm>
          </p:grpSpPr>
          <p:grpSp>
            <p:nvGrpSpPr>
              <p:cNvPr id="34" name="Gruppo 33">
                <a:extLst>
                  <a:ext uri="{FF2B5EF4-FFF2-40B4-BE49-F238E27FC236}">
                    <a16:creationId xmlns:a16="http://schemas.microsoft.com/office/drawing/2014/main" id="{1990C683-846F-436A-A651-14DA40867ADD}"/>
                  </a:ext>
                </a:extLst>
              </p:cNvPr>
              <p:cNvGrpSpPr/>
              <p:nvPr/>
            </p:nvGrpSpPr>
            <p:grpSpPr>
              <a:xfrm>
                <a:off x="1367848" y="3468756"/>
                <a:ext cx="7147502" cy="3425532"/>
                <a:chOff x="1367848" y="3468756"/>
                <a:chExt cx="7147502" cy="3425532"/>
              </a:xfrm>
            </p:grpSpPr>
            <p:grpSp>
              <p:nvGrpSpPr>
                <p:cNvPr id="36" name="Gruppo 35">
                  <a:extLst>
                    <a:ext uri="{FF2B5EF4-FFF2-40B4-BE49-F238E27FC236}">
                      <a16:creationId xmlns:a16="http://schemas.microsoft.com/office/drawing/2014/main" id="{5A34AC09-C459-4E17-A695-87080FFB338B}"/>
                    </a:ext>
                  </a:extLst>
                </p:cNvPr>
                <p:cNvGrpSpPr/>
                <p:nvPr/>
              </p:nvGrpSpPr>
              <p:grpSpPr>
                <a:xfrm>
                  <a:off x="1367848" y="3468756"/>
                  <a:ext cx="5141659" cy="1204859"/>
                  <a:chOff x="1397665" y="3528391"/>
                  <a:chExt cx="5141659" cy="1204859"/>
                </a:xfrm>
              </p:grpSpPr>
              <p:pic>
                <p:nvPicPr>
                  <p:cNvPr id="42" name="Immagine 41">
                    <a:extLst>
                      <a:ext uri="{FF2B5EF4-FFF2-40B4-BE49-F238E27FC236}">
                        <a16:creationId xmlns:a16="http://schemas.microsoft.com/office/drawing/2014/main" id="{69E34DE0-EF89-4C61-8250-DCC4F2EE68A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6"/>
                  <a:srcRect t="57047" r="480"/>
                  <a:stretch/>
                </p:blipFill>
                <p:spPr>
                  <a:xfrm>
                    <a:off x="1397665" y="3528391"/>
                    <a:ext cx="5141659" cy="1204859"/>
                  </a:xfrm>
                  <a:prstGeom prst="rect">
                    <a:avLst/>
                  </a:prstGeom>
                </p:spPr>
              </p:pic>
              <p:sp>
                <p:nvSpPr>
                  <p:cNvPr id="40" name="Rettangolo con angoli arrotondati 39">
                    <a:extLst>
                      <a:ext uri="{FF2B5EF4-FFF2-40B4-BE49-F238E27FC236}">
                        <a16:creationId xmlns:a16="http://schemas.microsoft.com/office/drawing/2014/main" id="{B9CFFEA6-422D-4473-85F9-502199D897C8}"/>
                      </a:ext>
                    </a:extLst>
                  </p:cNvPr>
                  <p:cNvSpPr/>
                  <p:nvPr/>
                </p:nvSpPr>
                <p:spPr>
                  <a:xfrm>
                    <a:off x="1397666" y="3528391"/>
                    <a:ext cx="1444926" cy="248480"/>
                  </a:xfrm>
                  <a:prstGeom prst="roundRect">
                    <a:avLst/>
                  </a:prstGeom>
                  <a:noFill/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it-IT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</a:endParaRPr>
                  </a:p>
                </p:txBody>
              </p:sp>
            </p:grpSp>
            <p:pic>
              <p:nvPicPr>
                <p:cNvPr id="37" name="Immagine 36">
                  <a:extLst>
                    <a:ext uri="{FF2B5EF4-FFF2-40B4-BE49-F238E27FC236}">
                      <a16:creationId xmlns:a16="http://schemas.microsoft.com/office/drawing/2014/main" id="{F54D978A-F820-4556-AE18-F493B2EA60B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373691" y="4319863"/>
                  <a:ext cx="5141659" cy="2574425"/>
                </a:xfrm>
                <a:prstGeom prst="rect">
                  <a:avLst/>
                </a:prstGeom>
              </p:spPr>
            </p:pic>
          </p:grpSp>
          <p:sp>
            <p:nvSpPr>
              <p:cNvPr id="35" name="Rettangolo con angoli arrotondati 34">
                <a:extLst>
                  <a:ext uri="{FF2B5EF4-FFF2-40B4-BE49-F238E27FC236}">
                    <a16:creationId xmlns:a16="http://schemas.microsoft.com/office/drawing/2014/main" id="{0480B75E-1F05-4889-B2F9-813292278269}"/>
                  </a:ext>
                </a:extLst>
              </p:cNvPr>
              <p:cNvSpPr/>
              <p:nvPr/>
            </p:nvSpPr>
            <p:spPr>
              <a:xfrm>
                <a:off x="3373690" y="4319862"/>
                <a:ext cx="2709058" cy="177869"/>
              </a:xfrm>
              <a:prstGeom prst="round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33" name="Rettangolo 32">
              <a:extLst>
                <a:ext uri="{FF2B5EF4-FFF2-40B4-BE49-F238E27FC236}">
                  <a16:creationId xmlns:a16="http://schemas.microsoft.com/office/drawing/2014/main" id="{E6A94851-B30E-4AA8-BE7E-CBB2D966FC61}"/>
                </a:ext>
              </a:extLst>
            </p:cNvPr>
            <p:cNvSpPr/>
            <p:nvPr/>
          </p:nvSpPr>
          <p:spPr>
            <a:xfrm>
              <a:off x="862592" y="4723440"/>
              <a:ext cx="2303393" cy="68960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RESULTS OWNERSHIP LIST</a:t>
              </a:r>
            </a:p>
          </p:txBody>
        </p:sp>
      </p:grpSp>
      <p:grpSp>
        <p:nvGrpSpPr>
          <p:cNvPr id="43" name="Gruppo 42">
            <a:extLst>
              <a:ext uri="{FF2B5EF4-FFF2-40B4-BE49-F238E27FC236}">
                <a16:creationId xmlns:a16="http://schemas.microsoft.com/office/drawing/2014/main" id="{870AAD3F-8A56-42A6-AECE-3962FBFB182C}"/>
              </a:ext>
            </a:extLst>
          </p:cNvPr>
          <p:cNvGrpSpPr/>
          <p:nvPr/>
        </p:nvGrpSpPr>
        <p:grpSpPr>
          <a:xfrm>
            <a:off x="129752" y="5116844"/>
            <a:ext cx="8993360" cy="1712462"/>
            <a:chOff x="0" y="5091441"/>
            <a:chExt cx="8993360" cy="1712462"/>
          </a:xfrm>
        </p:grpSpPr>
        <p:grpSp>
          <p:nvGrpSpPr>
            <p:cNvPr id="44" name="Gruppo 43">
              <a:extLst>
                <a:ext uri="{FF2B5EF4-FFF2-40B4-BE49-F238E27FC236}">
                  <a16:creationId xmlns:a16="http://schemas.microsoft.com/office/drawing/2014/main" id="{4345225D-0188-4CCB-B190-EDAF36125C9A}"/>
                </a:ext>
              </a:extLst>
            </p:cNvPr>
            <p:cNvGrpSpPr/>
            <p:nvPr/>
          </p:nvGrpSpPr>
          <p:grpSpPr>
            <a:xfrm>
              <a:off x="0" y="5091441"/>
              <a:ext cx="6979754" cy="1712462"/>
              <a:chOff x="645495" y="4666067"/>
              <a:chExt cx="6493683" cy="1518791"/>
            </a:xfrm>
          </p:grpSpPr>
          <p:pic>
            <p:nvPicPr>
              <p:cNvPr id="46" name="Immagine 45">
                <a:extLst>
                  <a:ext uri="{FF2B5EF4-FFF2-40B4-BE49-F238E27FC236}">
                    <a16:creationId xmlns:a16="http://schemas.microsoft.com/office/drawing/2014/main" id="{597A885E-6342-4D12-94C2-FF29C28D707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/>
              <a:srcRect l="1" t="61794" r="260" b="2154"/>
              <a:stretch/>
            </p:blipFill>
            <p:spPr>
              <a:xfrm>
                <a:off x="1490227" y="4971133"/>
                <a:ext cx="5648951" cy="830809"/>
              </a:xfrm>
              <a:prstGeom prst="rect">
                <a:avLst/>
              </a:prstGeom>
            </p:spPr>
          </p:pic>
          <p:pic>
            <p:nvPicPr>
              <p:cNvPr id="47" name="Immagine 46">
                <a:extLst>
                  <a:ext uri="{FF2B5EF4-FFF2-40B4-BE49-F238E27FC236}">
                    <a16:creationId xmlns:a16="http://schemas.microsoft.com/office/drawing/2014/main" id="{D1697A6E-6392-4A8E-82F1-81D06D7C71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45495" y="4666067"/>
                <a:ext cx="1236991" cy="151879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45" name="Rettangolo 44">
              <a:extLst>
                <a:ext uri="{FF2B5EF4-FFF2-40B4-BE49-F238E27FC236}">
                  <a16:creationId xmlns:a16="http://schemas.microsoft.com/office/drawing/2014/main" id="{15BE3FB5-2DF9-49F5-B370-7A4CEF9D0784}"/>
                </a:ext>
              </a:extLst>
            </p:cNvPr>
            <p:cNvSpPr/>
            <p:nvPr/>
          </p:nvSpPr>
          <p:spPr>
            <a:xfrm>
              <a:off x="6738730" y="5356754"/>
              <a:ext cx="2254630" cy="108145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SFRUTTAMENTO PU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Ò ANCHE ESSERE NON COMMERCIALE</a:t>
              </a:r>
              <a:endPara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178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7175CB1-3A6B-4F27-BD6B-0B9076326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Sfruttamento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03256330-16C8-403D-9325-78999F52BEA5}"/>
              </a:ext>
            </a:extLst>
          </p:cNvPr>
          <p:cNvGrpSpPr/>
          <p:nvPr/>
        </p:nvGrpSpPr>
        <p:grpSpPr>
          <a:xfrm>
            <a:off x="-95892" y="122350"/>
            <a:ext cx="9199721" cy="6595838"/>
            <a:chOff x="-95892" y="122350"/>
            <a:chExt cx="9199721" cy="6595838"/>
          </a:xfrm>
        </p:grpSpPr>
        <p:grpSp>
          <p:nvGrpSpPr>
            <p:cNvPr id="16" name="Gruppo 15">
              <a:extLst>
                <a:ext uri="{FF2B5EF4-FFF2-40B4-BE49-F238E27FC236}">
                  <a16:creationId xmlns:a16="http://schemas.microsoft.com/office/drawing/2014/main" id="{C46605C2-A1F6-4667-9106-0D7F40D6B347}"/>
                </a:ext>
              </a:extLst>
            </p:cNvPr>
            <p:cNvGrpSpPr/>
            <p:nvPr/>
          </p:nvGrpSpPr>
          <p:grpSpPr>
            <a:xfrm>
              <a:off x="499441" y="122350"/>
              <a:ext cx="8604388" cy="6595838"/>
              <a:chOff x="499441" y="122350"/>
              <a:chExt cx="8604388" cy="6595838"/>
            </a:xfrm>
          </p:grpSpPr>
          <p:grpSp>
            <p:nvGrpSpPr>
              <p:cNvPr id="14" name="Gruppo 13">
                <a:extLst>
                  <a:ext uri="{FF2B5EF4-FFF2-40B4-BE49-F238E27FC236}">
                    <a16:creationId xmlns:a16="http://schemas.microsoft.com/office/drawing/2014/main" id="{37E01815-80D6-4CD8-99A9-6C99F024E5CE}"/>
                  </a:ext>
                </a:extLst>
              </p:cNvPr>
              <p:cNvGrpSpPr/>
              <p:nvPr/>
            </p:nvGrpSpPr>
            <p:grpSpPr>
              <a:xfrm>
                <a:off x="499441" y="122350"/>
                <a:ext cx="8604388" cy="6595838"/>
                <a:chOff x="499441" y="122350"/>
                <a:chExt cx="8604388" cy="6595838"/>
              </a:xfrm>
            </p:grpSpPr>
            <p:grpSp>
              <p:nvGrpSpPr>
                <p:cNvPr id="11" name="Gruppo 10">
                  <a:extLst>
                    <a:ext uri="{FF2B5EF4-FFF2-40B4-BE49-F238E27FC236}">
                      <a16:creationId xmlns:a16="http://schemas.microsoft.com/office/drawing/2014/main" id="{9C7E9B7A-0D73-418E-ACF8-DC232EB30C64}"/>
                    </a:ext>
                  </a:extLst>
                </p:cNvPr>
                <p:cNvGrpSpPr/>
                <p:nvPr/>
              </p:nvGrpSpPr>
              <p:grpSpPr>
                <a:xfrm>
                  <a:off x="499441" y="122350"/>
                  <a:ext cx="8604388" cy="6595838"/>
                  <a:chOff x="499441" y="122350"/>
                  <a:chExt cx="8604388" cy="6595838"/>
                </a:xfrm>
              </p:grpSpPr>
              <p:pic>
                <p:nvPicPr>
                  <p:cNvPr id="8" name="Immagine 7">
                    <a:extLst>
                      <a:ext uri="{FF2B5EF4-FFF2-40B4-BE49-F238E27FC236}">
                        <a16:creationId xmlns:a16="http://schemas.microsoft.com/office/drawing/2014/main" id="{8BD8BC97-D1CA-4215-8F3E-38259F336D88}"/>
                      </a:ext>
                    </a:extLst>
                  </p:cNvPr>
                  <p:cNvPicPr/>
                  <p:nvPr/>
                </p:nvPicPr>
                <p:blipFill rotWithShape="1">
                  <a:blip r:embed="rId3"/>
                  <a:srcRect l="12866" t="37816" r="5272" b="12562"/>
                  <a:stretch/>
                </p:blipFill>
                <p:spPr bwMode="auto">
                  <a:xfrm>
                    <a:off x="4093679" y="122350"/>
                    <a:ext cx="5010150" cy="1708150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:spPr>
              </p:pic>
              <p:pic>
                <p:nvPicPr>
                  <p:cNvPr id="10" name="Immagine 9">
                    <a:extLst>
                      <a:ext uri="{FF2B5EF4-FFF2-40B4-BE49-F238E27FC236}">
                        <a16:creationId xmlns:a16="http://schemas.microsoft.com/office/drawing/2014/main" id="{24B2CDEE-51A7-49B2-8EAC-96AEAC34020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3261515" y="4127163"/>
                    <a:ext cx="5602710" cy="2591025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pic>
                <p:nvPicPr>
                  <p:cNvPr id="3" name="Immagine 2">
                    <a:extLst>
                      <a:ext uri="{FF2B5EF4-FFF2-40B4-BE49-F238E27FC236}">
                        <a16:creationId xmlns:a16="http://schemas.microsoft.com/office/drawing/2014/main" id="{6F68D565-533A-407A-8C38-D3B01F92E43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499441" y="1548331"/>
                    <a:ext cx="5688061" cy="2578832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</p:grpSp>
            <p:sp>
              <p:nvSpPr>
                <p:cNvPr id="12" name="Rettangolo con angoli arrotondati 11">
                  <a:extLst>
                    <a:ext uri="{FF2B5EF4-FFF2-40B4-BE49-F238E27FC236}">
                      <a16:creationId xmlns:a16="http://schemas.microsoft.com/office/drawing/2014/main" id="{80FF7EDE-4078-406B-A060-477BFCF2F2F9}"/>
                    </a:ext>
                  </a:extLst>
                </p:cNvPr>
                <p:cNvSpPr/>
                <p:nvPr/>
              </p:nvSpPr>
              <p:spPr>
                <a:xfrm>
                  <a:off x="3359426" y="4681330"/>
                  <a:ext cx="5307496" cy="646044"/>
                </a:xfrm>
                <a:prstGeom prst="roundRect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3" name="Rettangolo con angoli arrotondati 12">
                  <a:extLst>
                    <a:ext uri="{FF2B5EF4-FFF2-40B4-BE49-F238E27FC236}">
                      <a16:creationId xmlns:a16="http://schemas.microsoft.com/office/drawing/2014/main" id="{919F1823-DE1C-49C8-B9A2-7C92AB65EBF2}"/>
                    </a:ext>
                  </a:extLst>
                </p:cNvPr>
                <p:cNvSpPr/>
                <p:nvPr/>
              </p:nvSpPr>
              <p:spPr>
                <a:xfrm>
                  <a:off x="499441" y="3429000"/>
                  <a:ext cx="5010150" cy="447262"/>
                </a:xfrm>
                <a:prstGeom prst="roundRect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5" name="Rettangolo 14">
                <a:extLst>
                  <a:ext uri="{FF2B5EF4-FFF2-40B4-BE49-F238E27FC236}">
                    <a16:creationId xmlns:a16="http://schemas.microsoft.com/office/drawing/2014/main" id="{F78D74CB-EC9B-49BC-810D-5439BA390478}"/>
                  </a:ext>
                </a:extLst>
              </p:cNvPr>
              <p:cNvSpPr/>
              <p:nvPr/>
            </p:nvSpPr>
            <p:spPr>
              <a:xfrm>
                <a:off x="7205870" y="1321356"/>
                <a:ext cx="1309480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6"/>
                  </a:rPr>
                  <a:t>EC 2020</a:t>
                </a: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 </a:t>
                </a:r>
              </a:p>
            </p:txBody>
          </p:sp>
        </p:grpSp>
        <p:grpSp>
          <p:nvGrpSpPr>
            <p:cNvPr id="20" name="Gruppo 19">
              <a:extLst>
                <a:ext uri="{FF2B5EF4-FFF2-40B4-BE49-F238E27FC236}">
                  <a16:creationId xmlns:a16="http://schemas.microsoft.com/office/drawing/2014/main" id="{B833FC4D-7EFB-41D4-B2A9-00BCCCE99318}"/>
                </a:ext>
              </a:extLst>
            </p:cNvPr>
            <p:cNvGrpSpPr/>
            <p:nvPr/>
          </p:nvGrpSpPr>
          <p:grpSpPr>
            <a:xfrm>
              <a:off x="-95892" y="4269520"/>
              <a:ext cx="3455318" cy="2154306"/>
              <a:chOff x="-95892" y="4269520"/>
              <a:chExt cx="3455318" cy="2154306"/>
            </a:xfrm>
          </p:grpSpPr>
          <p:pic>
            <p:nvPicPr>
              <p:cNvPr id="18" name="Immagine 17">
                <a:extLst>
                  <a:ext uri="{FF2B5EF4-FFF2-40B4-BE49-F238E27FC236}">
                    <a16:creationId xmlns:a16="http://schemas.microsoft.com/office/drawing/2014/main" id="{11F1243B-DB9C-40C4-92F3-5AB6241B16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-95892" y="4269520"/>
                <a:ext cx="3455318" cy="215430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9" name="Rettangolo 18">
                <a:extLst>
                  <a:ext uri="{FF2B5EF4-FFF2-40B4-BE49-F238E27FC236}">
                    <a16:creationId xmlns:a16="http://schemas.microsoft.com/office/drawing/2014/main" id="{4DC09861-01CF-4CA1-B4E6-75D5F7B3C285}"/>
                  </a:ext>
                </a:extLst>
              </p:cNvPr>
              <p:cNvSpPr/>
              <p:nvPr/>
            </p:nvSpPr>
            <p:spPr>
              <a:xfrm>
                <a:off x="499441" y="4916008"/>
                <a:ext cx="822463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8"/>
                  </a:rPr>
                  <a:t>HRP</a:t>
                </a: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8DA2D885-987E-4786-914D-EC2D3B9EDFF7}"/>
                </a:ext>
              </a:extLst>
            </p:cNvPr>
            <p:cNvSpPr/>
            <p:nvPr/>
          </p:nvSpPr>
          <p:spPr>
            <a:xfrm>
              <a:off x="6040315" y="2312377"/>
              <a:ext cx="2974476" cy="167242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UN ANNO DOPO LA FINE DEL PROGETTO, SE I RISULTATI NON SONO ANCORA STATI SFRUTTATI, VANNO IN HORIZON RESULTS PLATFORM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7047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7"/>
          <p:cNvCxnSpPr/>
          <p:nvPr/>
        </p:nvCxnSpPr>
        <p:spPr>
          <a:xfrm>
            <a:off x="5660574" y="5834740"/>
            <a:ext cx="0" cy="0"/>
          </a:xfrm>
          <a:prstGeom prst="straightConnector1">
            <a:avLst/>
          </a:prstGeom>
          <a:noFill/>
          <a:ln w="6345">
            <a:solidFill>
              <a:srgbClr val="5B9BD5"/>
            </a:solidFill>
            <a:prstDash val="solid"/>
            <a:miter/>
          </a:ln>
        </p:spPr>
      </p:cxnSp>
      <p:sp>
        <p:nvSpPr>
          <p:cNvPr id="2" name="Rettangolo 1"/>
          <p:cNvSpPr/>
          <p:nvPr/>
        </p:nvSpPr>
        <p:spPr>
          <a:xfrm>
            <a:off x="7055892" y="5595581"/>
            <a:ext cx="1132764" cy="286603"/>
          </a:xfrm>
          <a:prstGeom prst="rect">
            <a:avLst/>
          </a:prstGeom>
          <a:solidFill>
            <a:srgbClr val="133F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5" name="Connettore diritto 4"/>
          <p:cNvCxnSpPr/>
          <p:nvPr/>
        </p:nvCxnSpPr>
        <p:spPr>
          <a:xfrm>
            <a:off x="7124132" y="5895832"/>
            <a:ext cx="1119117" cy="1364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tangolo 18"/>
          <p:cNvSpPr/>
          <p:nvPr/>
        </p:nvSpPr>
        <p:spPr>
          <a:xfrm>
            <a:off x="7124132" y="5936777"/>
            <a:ext cx="1119117" cy="232012"/>
          </a:xfrm>
          <a:prstGeom prst="rect">
            <a:avLst/>
          </a:prstGeom>
          <a:solidFill>
            <a:srgbClr val="181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ttangolo 20"/>
          <p:cNvSpPr/>
          <p:nvPr/>
        </p:nvSpPr>
        <p:spPr>
          <a:xfrm>
            <a:off x="8243249" y="5704764"/>
            <a:ext cx="464023" cy="388962"/>
          </a:xfrm>
          <a:prstGeom prst="rect">
            <a:avLst/>
          </a:prstGeom>
          <a:solidFill>
            <a:srgbClr val="2A30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23" name="Connettore diritto 22"/>
          <p:cNvCxnSpPr/>
          <p:nvPr/>
        </p:nvCxnSpPr>
        <p:spPr>
          <a:xfrm>
            <a:off x="8093121" y="5158859"/>
            <a:ext cx="136476" cy="72333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olo 2">
            <a:extLst>
              <a:ext uri="{FF2B5EF4-FFF2-40B4-BE49-F238E27FC236}">
                <a16:creationId xmlns:a16="http://schemas.microsoft.com/office/drawing/2014/main" id="{34C9EA32-CECF-4FF1-B6B5-602A90C6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1" y="26429"/>
            <a:ext cx="825043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Horizon Europe – Grant Agreement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3B49DE44-941F-447D-AC31-2F590D943A6D}"/>
              </a:ext>
            </a:extLst>
          </p:cNvPr>
          <p:cNvGrpSpPr/>
          <p:nvPr/>
        </p:nvGrpSpPr>
        <p:grpSpPr>
          <a:xfrm>
            <a:off x="7724251" y="878882"/>
            <a:ext cx="1353356" cy="1819664"/>
            <a:chOff x="1969252" y="2453234"/>
            <a:chExt cx="1353356" cy="1819664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D414BAC6-F647-44CD-A0B3-9E6064FCC125}"/>
                </a:ext>
              </a:extLst>
            </p:cNvPr>
            <p:cNvPicPr/>
            <p:nvPr/>
          </p:nvPicPr>
          <p:blipFill rotWithShape="1">
            <a:blip r:embed="rId4"/>
            <a:srcRect l="41713" t="13058" r="26541" b="10216"/>
            <a:stretch/>
          </p:blipFill>
          <p:spPr bwMode="auto">
            <a:xfrm>
              <a:off x="1969252" y="2453234"/>
              <a:ext cx="1353356" cy="1819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43EA5039-C315-4F6D-A8BD-A6928705385F}"/>
                </a:ext>
              </a:extLst>
            </p:cNvPr>
            <p:cNvSpPr txBox="1"/>
            <p:nvPr/>
          </p:nvSpPr>
          <p:spPr>
            <a:xfrm>
              <a:off x="2227999" y="2666735"/>
              <a:ext cx="835862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V.1 </a:t>
              </a:r>
              <a:r>
                <a:rPr kumimoji="0" lang="it-IT" sz="9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Feb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 2021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27" name="Rettangolo 26">
            <a:extLst>
              <a:ext uri="{FF2B5EF4-FFF2-40B4-BE49-F238E27FC236}">
                <a16:creationId xmlns:a16="http://schemas.microsoft.com/office/drawing/2014/main" id="{C5BF87C1-142D-4554-962C-D5C2EE3329F4}"/>
              </a:ext>
            </a:extLst>
          </p:cNvPr>
          <p:cNvSpPr/>
          <p:nvPr/>
        </p:nvSpPr>
        <p:spPr>
          <a:xfrm>
            <a:off x="572845" y="4956917"/>
            <a:ext cx="7520276" cy="75060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VA REDATTO UN PIANO DI COMUNICAZIONE E DISSEMINAZIONE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LA MANCATA CONFORMITÀ A QUESTI OBBLIGHI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[OPEN SCIENCE]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COMPORTA UNA RIDUZIONE DEL FINANZIAMENTO</a:t>
            </a:r>
          </a:p>
        </p:txBody>
      </p: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33BF7A10-BB35-49FE-91E1-BD934A516FBB}"/>
              </a:ext>
            </a:extLst>
          </p:cNvPr>
          <p:cNvGrpSpPr/>
          <p:nvPr/>
        </p:nvGrpSpPr>
        <p:grpSpPr>
          <a:xfrm>
            <a:off x="652852" y="5845376"/>
            <a:ext cx="8122625" cy="916190"/>
            <a:chOff x="652852" y="5845376"/>
            <a:chExt cx="8122625" cy="916190"/>
          </a:xfrm>
        </p:grpSpPr>
        <p:pic>
          <p:nvPicPr>
            <p:cNvPr id="11" name="Immagine 10">
              <a:extLst>
                <a:ext uri="{FF2B5EF4-FFF2-40B4-BE49-F238E27FC236}">
                  <a16:creationId xmlns:a16="http://schemas.microsoft.com/office/drawing/2014/main" id="{1FD94E08-0A6D-4D87-8AED-1EFF7DF8C04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52852" y="5845376"/>
              <a:ext cx="7440269" cy="916190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DE9E1F7D-4249-48C3-BF05-3B970F1DAA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85217" t="40126" r="-424" b="33228"/>
            <a:stretch/>
          </p:blipFill>
          <p:spPr>
            <a:xfrm>
              <a:off x="8026381" y="6032866"/>
              <a:ext cx="749096" cy="346006"/>
            </a:xfrm>
            <a:prstGeom prst="rect">
              <a:avLst/>
            </a:prstGeom>
          </p:spPr>
        </p:pic>
      </p:grpSp>
      <p:grpSp>
        <p:nvGrpSpPr>
          <p:cNvPr id="29" name="Gruppo 28">
            <a:extLst>
              <a:ext uri="{FF2B5EF4-FFF2-40B4-BE49-F238E27FC236}">
                <a16:creationId xmlns:a16="http://schemas.microsoft.com/office/drawing/2014/main" id="{B636C63F-AA81-49D1-AF44-9A457928AE8D}"/>
              </a:ext>
            </a:extLst>
          </p:cNvPr>
          <p:cNvGrpSpPr/>
          <p:nvPr/>
        </p:nvGrpSpPr>
        <p:grpSpPr>
          <a:xfrm>
            <a:off x="1154415" y="1216345"/>
            <a:ext cx="6357136" cy="3558050"/>
            <a:chOff x="1108368" y="1207799"/>
            <a:chExt cx="6357136" cy="3558050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1B9B6532-D9E9-4609-B06A-F07F3FFD54C0}"/>
                </a:ext>
              </a:extLst>
            </p:cNvPr>
            <p:cNvGrpSpPr/>
            <p:nvPr/>
          </p:nvGrpSpPr>
          <p:grpSpPr>
            <a:xfrm>
              <a:off x="1108368" y="1207799"/>
              <a:ext cx="6357136" cy="3558050"/>
              <a:chOff x="1119967" y="1389274"/>
              <a:chExt cx="6357136" cy="3558050"/>
            </a:xfrm>
          </p:grpSpPr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9E92C032-2B11-4D68-B2DA-637E5FABDA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19967" y="3488170"/>
                <a:ext cx="6357136" cy="145915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9" name="Immagine 8">
                <a:extLst>
                  <a:ext uri="{FF2B5EF4-FFF2-40B4-BE49-F238E27FC236}">
                    <a16:creationId xmlns:a16="http://schemas.microsoft.com/office/drawing/2014/main" id="{9D19ED53-A7A3-4EED-ABE3-14778B06B34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119967" y="1389274"/>
                <a:ext cx="6357136" cy="180032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cxnSp>
          <p:nvCxnSpPr>
            <p:cNvPr id="17" name="Connettore diritto 16">
              <a:extLst>
                <a:ext uri="{FF2B5EF4-FFF2-40B4-BE49-F238E27FC236}">
                  <a16:creationId xmlns:a16="http://schemas.microsoft.com/office/drawing/2014/main" id="{BF0E788A-D585-40F9-B949-C2E4DB208CF9}"/>
                </a:ext>
              </a:extLst>
            </p:cNvPr>
            <p:cNvCxnSpPr/>
            <p:nvPr/>
          </p:nvCxnSpPr>
          <p:spPr>
            <a:xfrm>
              <a:off x="1185282" y="4512179"/>
              <a:ext cx="6232469" cy="0"/>
            </a:xfrm>
            <a:prstGeom prst="line">
              <a:avLst/>
            </a:prstGeom>
            <a:ln>
              <a:solidFill>
                <a:srgbClr val="1843A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Connettore diritto 27">
              <a:extLst>
                <a:ext uri="{FF2B5EF4-FFF2-40B4-BE49-F238E27FC236}">
                  <a16:creationId xmlns:a16="http://schemas.microsoft.com/office/drawing/2014/main" id="{6807EE2B-237E-43C7-87D3-08AD53BCAFCC}"/>
                </a:ext>
              </a:extLst>
            </p:cNvPr>
            <p:cNvCxnSpPr/>
            <p:nvPr/>
          </p:nvCxnSpPr>
          <p:spPr>
            <a:xfrm>
              <a:off x="1159644" y="3862699"/>
              <a:ext cx="5947524" cy="0"/>
            </a:xfrm>
            <a:prstGeom prst="line">
              <a:avLst/>
            </a:prstGeom>
            <a:ln>
              <a:solidFill>
                <a:srgbClr val="1843A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63341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1">
            <a:extLst>
              <a:ext uri="{FF2B5EF4-FFF2-40B4-BE49-F238E27FC236}">
                <a16:creationId xmlns:a16="http://schemas.microsoft.com/office/drawing/2014/main" id="{0F5046DF-EE5D-4E9E-98EC-98234733A9EC}"/>
              </a:ext>
            </a:extLst>
          </p:cNvPr>
          <p:cNvSpPr txBox="1">
            <a:spLocks/>
          </p:cNvSpPr>
          <p:nvPr/>
        </p:nvSpPr>
        <p:spPr bwMode="auto">
          <a:xfrm>
            <a:off x="451537" y="313037"/>
            <a:ext cx="8240926" cy="1325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it-IT" sz="5400" dirty="0">
                <a:solidFill>
                  <a:prstClr val="white"/>
                </a:solidFill>
                <a:latin typeface="Calibri Light" panose="020F0302020204030204"/>
              </a:rPr>
              <a:t>4. Pratiche Open</a:t>
            </a:r>
            <a:br>
              <a:rPr lang="it-IT" sz="5400" dirty="0">
                <a:solidFill>
                  <a:prstClr val="white"/>
                </a:solidFill>
                <a:latin typeface="Calibri Light" panose="020F0302020204030204"/>
              </a:rPr>
            </a:br>
            <a:r>
              <a:rPr lang="it-IT" sz="5400" dirty="0">
                <a:solidFill>
                  <a:prstClr val="white"/>
                </a:solidFill>
                <a:latin typeface="Calibri Light" panose="020F0302020204030204"/>
              </a:rPr>
              <a:t>obbligatorie e raccomandate</a:t>
            </a:r>
            <a:endParaRPr kumimoji="0" lang="it-IT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7776035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83434" y="88033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Horizon Europe documenti rilevanti</a:t>
            </a:r>
          </a:p>
        </p:txBody>
      </p: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F762C5E3-C699-41E6-9D96-DBD4D391702A}"/>
              </a:ext>
            </a:extLst>
          </p:cNvPr>
          <p:cNvGrpSpPr/>
          <p:nvPr/>
        </p:nvGrpSpPr>
        <p:grpSpPr>
          <a:xfrm>
            <a:off x="233259" y="1860853"/>
            <a:ext cx="4535609" cy="4225305"/>
            <a:chOff x="4718369" y="2453233"/>
            <a:chExt cx="4535609" cy="4225305"/>
          </a:xfrm>
        </p:grpSpPr>
        <p:grpSp>
          <p:nvGrpSpPr>
            <p:cNvPr id="22" name="Gruppo 21">
              <a:extLst>
                <a:ext uri="{FF2B5EF4-FFF2-40B4-BE49-F238E27FC236}">
                  <a16:creationId xmlns:a16="http://schemas.microsoft.com/office/drawing/2014/main" id="{DCDB7A01-8DB1-4EDA-BDBB-02D26B308687}"/>
                </a:ext>
              </a:extLst>
            </p:cNvPr>
            <p:cNvGrpSpPr/>
            <p:nvPr/>
          </p:nvGrpSpPr>
          <p:grpSpPr>
            <a:xfrm>
              <a:off x="4718369" y="2453233"/>
              <a:ext cx="4535609" cy="4225305"/>
              <a:chOff x="4718369" y="2453233"/>
              <a:chExt cx="4535609" cy="4225305"/>
            </a:xfrm>
          </p:grpSpPr>
          <p:pic>
            <p:nvPicPr>
              <p:cNvPr id="31" name="Immagine 30">
                <a:extLst>
                  <a:ext uri="{FF2B5EF4-FFF2-40B4-BE49-F238E27FC236}">
                    <a16:creationId xmlns:a16="http://schemas.microsoft.com/office/drawing/2014/main" id="{17336210-28B2-4712-A6A7-2B13537C836B}"/>
                  </a:ext>
                </a:extLst>
              </p:cNvPr>
              <p:cNvPicPr/>
              <p:nvPr/>
            </p:nvPicPr>
            <p:blipFill rotWithShape="1">
              <a:blip r:embed="rId3"/>
              <a:srcRect l="40260" t="12063" r="25780" b="3874"/>
              <a:stretch/>
            </p:blipFill>
            <p:spPr bwMode="auto">
              <a:xfrm>
                <a:off x="5834684" y="2453233"/>
                <a:ext cx="1929173" cy="265674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sp>
            <p:nvSpPr>
              <p:cNvPr id="33" name="Rettangolo 32">
                <a:extLst>
                  <a:ext uri="{FF2B5EF4-FFF2-40B4-BE49-F238E27FC236}">
                    <a16:creationId xmlns:a16="http://schemas.microsoft.com/office/drawing/2014/main" id="{68F90575-3886-45E4-B046-20A1043756BA}"/>
                  </a:ext>
                </a:extLst>
              </p:cNvPr>
              <p:cNvSpPr/>
              <p:nvPr/>
            </p:nvSpPr>
            <p:spPr>
              <a:xfrm>
                <a:off x="4718369" y="4794190"/>
                <a:ext cx="4535609" cy="188434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PART A – LIST OF RELEVANT OUTPUTS</a:t>
                </a:r>
                <a:b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</a:b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(</a:t>
                </a: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OPEN ACCESS</a:t>
                </a: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) [P.12]</a:t>
                </a: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PART B – 1.EXCELLENCE – 1.2 METHODOLOGY (</a:t>
                </a: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OPEN SCIENCE+DATA MANAGEMENT</a:t>
                </a: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) [P.8]</a:t>
                </a: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PART B – 2.IMPACT</a:t>
                </a: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PART B – 3.2 CONSORTIUM CAPACITY [P.15]</a:t>
                </a:r>
              </a:p>
            </p:txBody>
          </p:sp>
        </p:grpSp>
        <p:sp>
          <p:nvSpPr>
            <p:cNvPr id="28" name="CasellaDiTesto 27">
              <a:extLst>
                <a:ext uri="{FF2B5EF4-FFF2-40B4-BE49-F238E27FC236}">
                  <a16:creationId xmlns:a16="http://schemas.microsoft.com/office/drawing/2014/main" id="{7D044065-DED7-418F-9EF5-086B7FD36888}"/>
                </a:ext>
              </a:extLst>
            </p:cNvPr>
            <p:cNvSpPr txBox="1"/>
            <p:nvPr/>
          </p:nvSpPr>
          <p:spPr>
            <a:xfrm>
              <a:off x="6267296" y="2871352"/>
              <a:ext cx="1063951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4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10" name="Gruppo 9">
            <a:extLst>
              <a:ext uri="{FF2B5EF4-FFF2-40B4-BE49-F238E27FC236}">
                <a16:creationId xmlns:a16="http://schemas.microsoft.com/office/drawing/2014/main" id="{F815C03B-21B5-4494-BD2F-7DA71C680625}"/>
              </a:ext>
            </a:extLst>
          </p:cNvPr>
          <p:cNvGrpSpPr/>
          <p:nvPr/>
        </p:nvGrpSpPr>
        <p:grpSpPr>
          <a:xfrm>
            <a:off x="4783414" y="1652883"/>
            <a:ext cx="4161801" cy="4496103"/>
            <a:chOff x="189028" y="2000678"/>
            <a:chExt cx="4161801" cy="4496103"/>
          </a:xfrm>
        </p:grpSpPr>
        <p:pic>
          <p:nvPicPr>
            <p:cNvPr id="11" name="Immagine 10">
              <a:extLst>
                <a:ext uri="{FF2B5EF4-FFF2-40B4-BE49-F238E27FC236}">
                  <a16:creationId xmlns:a16="http://schemas.microsoft.com/office/drawing/2014/main" id="{62ADCB7F-25A8-4CB0-A715-BEB29CEB68C4}"/>
                </a:ext>
              </a:extLst>
            </p:cNvPr>
            <p:cNvPicPr/>
            <p:nvPr/>
          </p:nvPicPr>
          <p:blipFill rotWithShape="1">
            <a:blip r:embed="rId5"/>
            <a:srcRect l="41713" t="13058" r="26541" b="10216"/>
            <a:stretch/>
          </p:blipFill>
          <p:spPr bwMode="auto">
            <a:xfrm>
              <a:off x="1405291" y="3885026"/>
              <a:ext cx="1942465" cy="26117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3B927B81-CB67-4ED4-8AA8-AC116CEA0DD2}"/>
                </a:ext>
              </a:extLst>
            </p:cNvPr>
            <p:cNvSpPr txBox="1"/>
            <p:nvPr/>
          </p:nvSpPr>
          <p:spPr>
            <a:xfrm>
              <a:off x="1854577" y="4233853"/>
              <a:ext cx="1040835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6"/>
                </a:rPr>
                <a:t>V.1 </a:t>
              </a:r>
              <a:r>
                <a:rPr kumimoji="0" lang="it-IT" sz="1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6"/>
                </a:rPr>
                <a:t>Feb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6"/>
                </a:rPr>
                <a:t>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13" name="Rettangolo 12">
              <a:extLst>
                <a:ext uri="{FF2B5EF4-FFF2-40B4-BE49-F238E27FC236}">
                  <a16:creationId xmlns:a16="http://schemas.microsoft.com/office/drawing/2014/main" id="{786F3703-FB6C-4527-9603-566001F1CA53}"/>
                </a:ext>
              </a:extLst>
            </p:cNvPr>
            <p:cNvSpPr/>
            <p:nvPr/>
          </p:nvSpPr>
          <p:spPr>
            <a:xfrm>
              <a:off x="189028" y="2000678"/>
              <a:ext cx="4161801" cy="188434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ART. 6.2 </a:t>
              </a: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SPECIFIC ELIGIBILITY CONDITIONS FOR EACH BUDGET CATEGORY C.3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OTHER GOODS [P.30]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ART. 17 COMMUNICATION, DISSEMINATION AND VISIBILITY [P.49]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ANNEX 5, TO ART. 17,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OPEN SCIENCE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[P.107-109]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9352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83434" y="127124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Horizon Europe  documenti rilevanti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4" name="Gruppo 13">
            <a:extLst>
              <a:ext uri="{FF2B5EF4-FFF2-40B4-BE49-F238E27FC236}">
                <a16:creationId xmlns:a16="http://schemas.microsoft.com/office/drawing/2014/main" id="{6BC87A82-5737-45D0-ABC4-C25DC552604A}"/>
              </a:ext>
            </a:extLst>
          </p:cNvPr>
          <p:cNvGrpSpPr/>
          <p:nvPr/>
        </p:nvGrpSpPr>
        <p:grpSpPr>
          <a:xfrm>
            <a:off x="4742131" y="931133"/>
            <a:ext cx="4178627" cy="5827476"/>
            <a:chOff x="393373" y="851620"/>
            <a:chExt cx="4178627" cy="5827476"/>
          </a:xfrm>
        </p:grpSpPr>
        <p:grpSp>
          <p:nvGrpSpPr>
            <p:cNvPr id="15" name="Gruppo 14">
              <a:extLst>
                <a:ext uri="{FF2B5EF4-FFF2-40B4-BE49-F238E27FC236}">
                  <a16:creationId xmlns:a16="http://schemas.microsoft.com/office/drawing/2014/main" id="{724C1A11-A820-4F05-9FCE-A743C469D64F}"/>
                </a:ext>
              </a:extLst>
            </p:cNvPr>
            <p:cNvGrpSpPr/>
            <p:nvPr/>
          </p:nvGrpSpPr>
          <p:grpSpPr>
            <a:xfrm>
              <a:off x="1440397" y="851620"/>
              <a:ext cx="1929172" cy="2368658"/>
              <a:chOff x="3965135" y="4434684"/>
              <a:chExt cx="1929172" cy="2368658"/>
            </a:xfrm>
          </p:grpSpPr>
          <p:pic>
            <p:nvPicPr>
              <p:cNvPr id="17" name="Immagine 16">
                <a:extLst>
                  <a:ext uri="{FF2B5EF4-FFF2-40B4-BE49-F238E27FC236}">
                    <a16:creationId xmlns:a16="http://schemas.microsoft.com/office/drawing/2014/main" id="{C208F836-801D-494C-8D0B-E899B70F388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5135" y="4434684"/>
                <a:ext cx="1929172" cy="236865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8" name="Rettangolo 17">
                <a:extLst>
                  <a:ext uri="{FF2B5EF4-FFF2-40B4-BE49-F238E27FC236}">
                    <a16:creationId xmlns:a16="http://schemas.microsoft.com/office/drawing/2014/main" id="{7A838C96-1B93-429A-9363-15730CB3EB17}"/>
                  </a:ext>
                </a:extLst>
              </p:cNvPr>
              <p:cNvSpPr/>
              <p:nvPr/>
            </p:nvSpPr>
            <p:spPr>
              <a:xfrm>
                <a:off x="4220513" y="4939824"/>
                <a:ext cx="1355538" cy="2769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Pre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-draft </a:t>
                </a:r>
                <a:r>
                  <a:rPr kumimoji="0" lang="it-IT" sz="12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July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5"/>
                  </a:rPr>
                  <a:t> 2021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6A33BC9A-48E4-4DF1-98FC-70E01A1B0347}"/>
                </a:ext>
              </a:extLst>
            </p:cNvPr>
            <p:cNvSpPr/>
            <p:nvPr/>
          </p:nvSpPr>
          <p:spPr>
            <a:xfrm>
              <a:off x="393373" y="3220278"/>
              <a:ext cx="4178627" cy="345881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ART. 6.2.C.3 OTHER COSTS (DISSEMINATION) P.[69]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 ART.17 COMMUNICATION&amp; DISSEMINATION [P.113-115]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ANNEX 5 IPR RULES [P.124-125 E 133-146 EXPLOITATION&amp;PROTECTION]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ANNEX 5  DISSEMINATION &amp; OPEN SCIENCE [P.153-161]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INCLUDING THE DEFINITION OF</a:t>
              </a:r>
              <a:b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</a:b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«TRUSTED REPOSITORY» P. 156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- ANNEX 5 DISSEMINATION PLAN [P. 162]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endPara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endParaRPr>
            </a:p>
          </p:txBody>
        </p:sp>
      </p:grpSp>
      <p:grpSp>
        <p:nvGrpSpPr>
          <p:cNvPr id="19" name="Gruppo 18">
            <a:extLst>
              <a:ext uri="{FF2B5EF4-FFF2-40B4-BE49-F238E27FC236}">
                <a16:creationId xmlns:a16="http://schemas.microsoft.com/office/drawing/2014/main" id="{A522D135-3DDE-4F99-B204-3F7CAE175550}"/>
              </a:ext>
            </a:extLst>
          </p:cNvPr>
          <p:cNvGrpSpPr/>
          <p:nvPr/>
        </p:nvGrpSpPr>
        <p:grpSpPr>
          <a:xfrm>
            <a:off x="551275" y="1436273"/>
            <a:ext cx="2985931" cy="4843849"/>
            <a:chOff x="5142282" y="1486156"/>
            <a:chExt cx="2985931" cy="4843849"/>
          </a:xfrm>
        </p:grpSpPr>
        <p:grpSp>
          <p:nvGrpSpPr>
            <p:cNvPr id="20" name="Gruppo 19">
              <a:extLst>
                <a:ext uri="{FF2B5EF4-FFF2-40B4-BE49-F238E27FC236}">
                  <a16:creationId xmlns:a16="http://schemas.microsoft.com/office/drawing/2014/main" id="{75CC05A6-3EE7-41CE-9BF2-2D7B6E8BE4B6}"/>
                </a:ext>
              </a:extLst>
            </p:cNvPr>
            <p:cNvGrpSpPr/>
            <p:nvPr/>
          </p:nvGrpSpPr>
          <p:grpSpPr>
            <a:xfrm>
              <a:off x="5764497" y="3854814"/>
              <a:ext cx="1664352" cy="2475191"/>
              <a:chOff x="1754837" y="4328151"/>
              <a:chExt cx="1664352" cy="2475191"/>
            </a:xfrm>
          </p:grpSpPr>
          <p:pic>
            <p:nvPicPr>
              <p:cNvPr id="24" name="Immagine 23">
                <a:extLst>
                  <a:ext uri="{FF2B5EF4-FFF2-40B4-BE49-F238E27FC236}">
                    <a16:creationId xmlns:a16="http://schemas.microsoft.com/office/drawing/2014/main" id="{A667183F-B7EA-42D2-8C4B-FA566FE47AD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54837" y="4328151"/>
                <a:ext cx="1664352" cy="247519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25" name="Rettangolo 24">
                <a:extLst>
                  <a:ext uri="{FF2B5EF4-FFF2-40B4-BE49-F238E27FC236}">
                    <a16:creationId xmlns:a16="http://schemas.microsoft.com/office/drawing/2014/main" id="{8F7E51E4-FFBB-467F-B863-A6AB47B1DF3F}"/>
                  </a:ext>
                </a:extLst>
              </p:cNvPr>
              <p:cNvSpPr/>
              <p:nvPr/>
            </p:nvSpPr>
            <p:spPr>
              <a:xfrm>
                <a:off x="2028461" y="4866058"/>
                <a:ext cx="1194254" cy="2769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7"/>
                  </a:rPr>
                  <a:t>V.1.1 </a:t>
                </a:r>
                <a:r>
                  <a:rPr kumimoji="0" lang="it-IT" sz="12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7"/>
                  </a:rPr>
                  <a:t>July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7"/>
                  </a:rPr>
                  <a:t> 2021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5C273697-B9D9-424E-B473-91D61C7B2637}"/>
                </a:ext>
              </a:extLst>
            </p:cNvPr>
            <p:cNvSpPr/>
            <p:nvPr/>
          </p:nvSpPr>
          <p:spPr>
            <a:xfrm>
              <a:off x="5142282" y="1486156"/>
              <a:ext cx="2985931" cy="236865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DISSEMINATION &amp; IPR MANAGEMENT [P.30-37]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OPEN SCIENCE [P.38-52]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INCLUDING RIGHTS RETENTION CLAUSE [P.49]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+ A LIST OF USEFUL RESOURCES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- CITIZIEN SCIENCE [P.52-54]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923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249E0AA-795A-44D8-A9AD-7BA112929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964" y="254609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Open Science in HEU</a:t>
            </a:r>
          </a:p>
        </p:txBody>
      </p:sp>
      <p:grpSp>
        <p:nvGrpSpPr>
          <p:cNvPr id="30" name="Gruppo 29">
            <a:extLst>
              <a:ext uri="{FF2B5EF4-FFF2-40B4-BE49-F238E27FC236}">
                <a16:creationId xmlns:a16="http://schemas.microsoft.com/office/drawing/2014/main" id="{82111B58-BC99-4483-97C7-8DD589C3CB2F}"/>
              </a:ext>
            </a:extLst>
          </p:cNvPr>
          <p:cNvGrpSpPr/>
          <p:nvPr/>
        </p:nvGrpSpPr>
        <p:grpSpPr>
          <a:xfrm>
            <a:off x="340660" y="207524"/>
            <a:ext cx="8690395" cy="6650476"/>
            <a:chOff x="340660" y="181947"/>
            <a:chExt cx="8690395" cy="6650476"/>
          </a:xfrm>
        </p:grpSpPr>
        <p:grpSp>
          <p:nvGrpSpPr>
            <p:cNvPr id="8" name="Gruppo 7">
              <a:extLst>
                <a:ext uri="{FF2B5EF4-FFF2-40B4-BE49-F238E27FC236}">
                  <a16:creationId xmlns:a16="http://schemas.microsoft.com/office/drawing/2014/main" id="{687B6188-4BDC-4E9E-996C-9D2C4D0FDADE}"/>
                </a:ext>
              </a:extLst>
            </p:cNvPr>
            <p:cNvGrpSpPr/>
            <p:nvPr/>
          </p:nvGrpSpPr>
          <p:grpSpPr>
            <a:xfrm>
              <a:off x="340660" y="1349502"/>
              <a:ext cx="8690395" cy="3925865"/>
              <a:chOff x="418156" y="2621710"/>
              <a:chExt cx="8690395" cy="3925865"/>
            </a:xfrm>
          </p:grpSpPr>
          <p:grpSp>
            <p:nvGrpSpPr>
              <p:cNvPr id="7" name="Gruppo 6">
                <a:extLst>
                  <a:ext uri="{FF2B5EF4-FFF2-40B4-BE49-F238E27FC236}">
                    <a16:creationId xmlns:a16="http://schemas.microsoft.com/office/drawing/2014/main" id="{48AC9694-C377-4A57-A11D-DB77C3BAD60D}"/>
                  </a:ext>
                </a:extLst>
              </p:cNvPr>
              <p:cNvGrpSpPr/>
              <p:nvPr/>
            </p:nvGrpSpPr>
            <p:grpSpPr>
              <a:xfrm>
                <a:off x="418156" y="2621710"/>
                <a:ext cx="8690395" cy="3925865"/>
                <a:chOff x="438035" y="2232914"/>
                <a:chExt cx="8690395" cy="3925865"/>
              </a:xfrm>
            </p:grpSpPr>
            <p:pic>
              <p:nvPicPr>
                <p:cNvPr id="3" name="Immagine 2">
                  <a:extLst>
                    <a:ext uri="{FF2B5EF4-FFF2-40B4-BE49-F238E27FC236}">
                      <a16:creationId xmlns:a16="http://schemas.microsoft.com/office/drawing/2014/main" id="{346B33EF-33B4-4957-9939-FFF3AC6FDB7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" r="571" b="10196"/>
                <a:stretch/>
              </p:blipFill>
              <p:spPr>
                <a:xfrm>
                  <a:off x="438035" y="2232914"/>
                  <a:ext cx="7274731" cy="3925865"/>
                </a:xfrm>
                <a:prstGeom prst="rect">
                  <a:avLst/>
                </a:prstGeom>
              </p:spPr>
            </p:pic>
            <p:grpSp>
              <p:nvGrpSpPr>
                <p:cNvPr id="6" name="Gruppo 5">
                  <a:extLst>
                    <a:ext uri="{FF2B5EF4-FFF2-40B4-BE49-F238E27FC236}">
                      <a16:creationId xmlns:a16="http://schemas.microsoft.com/office/drawing/2014/main" id="{9D32E13C-C693-4FF0-A971-F2DA2CF26E20}"/>
                    </a:ext>
                  </a:extLst>
                </p:cNvPr>
                <p:cNvGrpSpPr/>
                <p:nvPr/>
              </p:nvGrpSpPr>
              <p:grpSpPr>
                <a:xfrm>
                  <a:off x="7549429" y="3142062"/>
                  <a:ext cx="1579001" cy="2410152"/>
                  <a:chOff x="6575395" y="3256363"/>
                  <a:chExt cx="1579001" cy="2410152"/>
                </a:xfrm>
              </p:grpSpPr>
              <p:pic>
                <p:nvPicPr>
                  <p:cNvPr id="4" name="Immagine 3">
                    <a:extLst>
                      <a:ext uri="{FF2B5EF4-FFF2-40B4-BE49-F238E27FC236}">
                        <a16:creationId xmlns:a16="http://schemas.microsoft.com/office/drawing/2014/main" id="{1FC9A9FC-0419-4DEA-889B-974064930FD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6575395" y="3294965"/>
                    <a:ext cx="1579001" cy="2371550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sp>
                <p:nvSpPr>
                  <p:cNvPr id="5" name="Rettangolo 4">
                    <a:extLst>
                      <a:ext uri="{FF2B5EF4-FFF2-40B4-BE49-F238E27FC236}">
                        <a16:creationId xmlns:a16="http://schemas.microsoft.com/office/drawing/2014/main" id="{B9ED2DF4-94CD-4514-9A8B-FEABA9F4C6F2}"/>
                      </a:ext>
                    </a:extLst>
                  </p:cNvPr>
                  <p:cNvSpPr/>
                  <p:nvPr/>
                </p:nvSpPr>
                <p:spPr>
                  <a:xfrm>
                    <a:off x="6822415" y="3256363"/>
                    <a:ext cx="1232452" cy="276999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+mn-ea"/>
                        <a:cs typeface="+mn-cs"/>
                        <a:hlinkClick r:id="rId5"/>
                      </a:rPr>
                      <a:t>V.1 June 17 2021</a:t>
                    </a:r>
                    <a:r>
                      <a:rPr kumimoji="0" lang="it-IT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+mn-ea"/>
                        <a:cs typeface="+mn-cs"/>
                      </a:rPr>
                      <a:t> </a:t>
                    </a:r>
                  </a:p>
                </p:txBody>
              </p:sp>
            </p:grpSp>
          </p:grpSp>
          <p:cxnSp>
            <p:nvCxnSpPr>
              <p:cNvPr id="12" name="Connettore diritto 11">
                <a:extLst>
                  <a:ext uri="{FF2B5EF4-FFF2-40B4-BE49-F238E27FC236}">
                    <a16:creationId xmlns:a16="http://schemas.microsoft.com/office/drawing/2014/main" id="{E8199524-CFAB-4C14-906E-EBE2A295F2B3}"/>
                  </a:ext>
                </a:extLst>
              </p:cNvPr>
              <p:cNvCxnSpPr/>
              <p:nvPr/>
            </p:nvCxnSpPr>
            <p:spPr>
              <a:xfrm>
                <a:off x="509381" y="3807857"/>
                <a:ext cx="7054298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Connettore diritto 14">
                <a:extLst>
                  <a:ext uri="{FF2B5EF4-FFF2-40B4-BE49-F238E27FC236}">
                    <a16:creationId xmlns:a16="http://schemas.microsoft.com/office/drawing/2014/main" id="{643828E0-6E42-4C73-BAC2-7CDC1ED2554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19320" y="4000013"/>
                <a:ext cx="5473976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nettore diritto 17">
                <a:extLst>
                  <a:ext uri="{FF2B5EF4-FFF2-40B4-BE49-F238E27FC236}">
                    <a16:creationId xmlns:a16="http://schemas.microsoft.com/office/drawing/2014/main" id="{FEBDF50E-A302-46A3-8C1A-AB50797B480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29259" y="5126448"/>
                <a:ext cx="5473976" cy="0"/>
              </a:xfrm>
              <a:prstGeom prst="line">
                <a:avLst/>
              </a:prstGeom>
              <a:ln w="38100"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Gruppo 27">
              <a:extLst>
                <a:ext uri="{FF2B5EF4-FFF2-40B4-BE49-F238E27FC236}">
                  <a16:creationId xmlns:a16="http://schemas.microsoft.com/office/drawing/2014/main" id="{325E6021-B63F-41B8-84B1-1D6775E49692}"/>
                </a:ext>
              </a:extLst>
            </p:cNvPr>
            <p:cNvGrpSpPr/>
            <p:nvPr/>
          </p:nvGrpSpPr>
          <p:grpSpPr>
            <a:xfrm>
              <a:off x="688335" y="4790663"/>
              <a:ext cx="7767329" cy="2041760"/>
              <a:chOff x="688335" y="4790663"/>
              <a:chExt cx="7767329" cy="2041760"/>
            </a:xfrm>
          </p:grpSpPr>
          <p:pic>
            <p:nvPicPr>
              <p:cNvPr id="9" name="Immagine 8">
                <a:extLst>
                  <a:ext uri="{FF2B5EF4-FFF2-40B4-BE49-F238E27FC236}">
                    <a16:creationId xmlns:a16="http://schemas.microsoft.com/office/drawing/2014/main" id="{0A7BEDD1-23DC-4008-A483-E3F722A2E7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88335" y="4790663"/>
                <a:ext cx="7767329" cy="204176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cxnSp>
            <p:nvCxnSpPr>
              <p:cNvPr id="17" name="Connettore diritto 16">
                <a:extLst>
                  <a:ext uri="{FF2B5EF4-FFF2-40B4-BE49-F238E27FC236}">
                    <a16:creationId xmlns:a16="http://schemas.microsoft.com/office/drawing/2014/main" id="{966BF95E-3F92-4262-BBC2-6BADAF4286F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38030" y="5119822"/>
                <a:ext cx="7553219" cy="0"/>
              </a:xfrm>
              <a:prstGeom prst="line">
                <a:avLst/>
              </a:prstGeom>
              <a:ln w="38100"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nettore diritto 18">
                <a:extLst>
                  <a:ext uri="{FF2B5EF4-FFF2-40B4-BE49-F238E27FC236}">
                    <a16:creationId xmlns:a16="http://schemas.microsoft.com/office/drawing/2014/main" id="{3BC9EA4F-6D99-4E6B-B2A8-8A9ACB039C3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3190" y="5328544"/>
                <a:ext cx="5473976" cy="0"/>
              </a:xfrm>
              <a:prstGeom prst="line">
                <a:avLst/>
              </a:prstGeom>
              <a:ln w="38100"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nettore diritto 19">
                <a:extLst>
                  <a:ext uri="{FF2B5EF4-FFF2-40B4-BE49-F238E27FC236}">
                    <a16:creationId xmlns:a16="http://schemas.microsoft.com/office/drawing/2014/main" id="{EA40BADA-E913-4E4F-8680-7CAF26A4787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3190" y="5514074"/>
                <a:ext cx="2983862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Connettore diritto 20">
                <a:extLst>
                  <a:ext uri="{FF2B5EF4-FFF2-40B4-BE49-F238E27FC236}">
                    <a16:creationId xmlns:a16="http://schemas.microsoft.com/office/drawing/2014/main" id="{FFCE4EF7-C939-48EE-B6F3-1B31910DA4E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3190" y="5931518"/>
                <a:ext cx="2288123" cy="0"/>
              </a:xfrm>
              <a:prstGeom prst="line">
                <a:avLst/>
              </a:prstGeom>
              <a:ln>
                <a:solidFill>
                  <a:srgbClr val="004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Connettore diritto 22">
                <a:extLst>
                  <a:ext uri="{FF2B5EF4-FFF2-40B4-BE49-F238E27FC236}">
                    <a16:creationId xmlns:a16="http://schemas.microsoft.com/office/drawing/2014/main" id="{56B601A5-259A-4BB3-8D5C-F54468E0D4F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3190" y="6156805"/>
                <a:ext cx="7553219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Connettore diritto 23">
                <a:extLst>
                  <a:ext uri="{FF2B5EF4-FFF2-40B4-BE49-F238E27FC236}">
                    <a16:creationId xmlns:a16="http://schemas.microsoft.com/office/drawing/2014/main" id="{3BB8C00A-02D6-4C1C-9668-3756CD6975A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3190" y="6358900"/>
                <a:ext cx="7595619" cy="12083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nettore diritto 25">
                <a:extLst>
                  <a:ext uri="{FF2B5EF4-FFF2-40B4-BE49-F238E27FC236}">
                    <a16:creationId xmlns:a16="http://schemas.microsoft.com/office/drawing/2014/main" id="{FEEDC74C-5D6F-4005-8F0B-98B696B6889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3190" y="6577561"/>
                <a:ext cx="4256071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Rettangolo 28">
              <a:extLst>
                <a:ext uri="{FF2B5EF4-FFF2-40B4-BE49-F238E27FC236}">
                  <a16:creationId xmlns:a16="http://schemas.microsoft.com/office/drawing/2014/main" id="{DD12A9E3-46E3-4746-AEA0-AF12BA1B3FE5}"/>
                </a:ext>
              </a:extLst>
            </p:cNvPr>
            <p:cNvSpPr/>
            <p:nvPr/>
          </p:nvSpPr>
          <p:spPr>
            <a:xfrm>
              <a:off x="5771803" y="181947"/>
              <a:ext cx="2912165" cy="197760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PRATICHE OPEN SCIENCE 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VALUTATE SOTTO «EXCELLENCE»</a:t>
              </a:r>
            </a:p>
            <a:p>
              <a:pPr marL="342900" marR="0" lvl="0" indent="-34290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AutoNum type="alphaLcParenR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OBBLIGATORIE</a:t>
              </a:r>
              <a:b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</a:b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b) RACCOMANDATE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DOVETE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INTEGRARE ENTRAMBE NELLA PROPOSTA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725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552399" y="645073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Horizon Europe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B3FE0A88-25A0-44CA-9A6B-C82CAC663F5F}"/>
              </a:ext>
            </a:extLst>
          </p:cNvPr>
          <p:cNvPicPr/>
          <p:nvPr/>
        </p:nvPicPr>
        <p:blipFill rotWithShape="1">
          <a:blip r:embed="rId3"/>
          <a:srcRect l="73926" t="84779" r="15179" b="8791"/>
          <a:stretch/>
        </p:blipFill>
        <p:spPr bwMode="auto">
          <a:xfrm>
            <a:off x="7192108" y="5750169"/>
            <a:ext cx="1696915" cy="7543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0A7E1AA8-8AF5-42FB-A1FE-CA7408232E4B}"/>
              </a:ext>
            </a:extLst>
          </p:cNvPr>
          <p:cNvPicPr/>
          <p:nvPr/>
        </p:nvPicPr>
        <p:blipFill rotWithShape="1">
          <a:blip r:embed="rId3"/>
          <a:srcRect l="73926" t="71069" r="18759" b="21376"/>
          <a:stretch/>
        </p:blipFill>
        <p:spPr bwMode="auto">
          <a:xfrm>
            <a:off x="7083032" y="5309690"/>
            <a:ext cx="994914" cy="4970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8" name="Gruppo 7">
            <a:extLst>
              <a:ext uri="{FF2B5EF4-FFF2-40B4-BE49-F238E27FC236}">
                <a16:creationId xmlns:a16="http://schemas.microsoft.com/office/drawing/2014/main" id="{FA56B2C1-F7A4-4D89-B5BE-1F2BF78C95AD}"/>
              </a:ext>
            </a:extLst>
          </p:cNvPr>
          <p:cNvGrpSpPr/>
          <p:nvPr/>
        </p:nvGrpSpPr>
        <p:grpSpPr>
          <a:xfrm>
            <a:off x="119388" y="725557"/>
            <a:ext cx="8905224" cy="6132443"/>
            <a:chOff x="119388" y="725557"/>
            <a:chExt cx="8905224" cy="6132443"/>
          </a:xfrm>
        </p:grpSpPr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70B8FC6F-0AF0-45BF-B0FE-80F47CD635B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717" t="18889" r="10760" b="4633"/>
            <a:stretch/>
          </p:blipFill>
          <p:spPr>
            <a:xfrm>
              <a:off x="119388" y="1851671"/>
              <a:ext cx="8905224" cy="500632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95508806-4B76-4393-9FE2-86B2859290B3}"/>
                </a:ext>
              </a:extLst>
            </p:cNvPr>
            <p:cNvSpPr/>
            <p:nvPr/>
          </p:nvSpPr>
          <p:spPr>
            <a:xfrm>
              <a:off x="1928192" y="725557"/>
              <a:ext cx="5466523" cy="112611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dirty="0">
                  <a:latin typeface="Calibri Light" panose="020F0302020204030204" pitchFamily="34" charset="0"/>
                  <a:cs typeface="Calibri Light" panose="020F0302020204030204" pitchFamily="34" charset="0"/>
                </a:rPr>
                <a:t>PRATICHE OBBLIGATORIE E RACCOMADATE –</a:t>
              </a:r>
              <a:r>
                <a:rPr lang="it-IT" b="1" dirty="0">
                  <a:solidFill>
                    <a:srgbClr val="FF0000"/>
                  </a:solidFill>
                  <a:latin typeface="Calibri Light" panose="020F0302020204030204" pitchFamily="34" charset="0"/>
                  <a:cs typeface="Calibri Light" panose="020F0302020204030204" pitchFamily="34" charset="0"/>
                </a:rPr>
                <a:t> IN SEDE DI PROPOSTA VIENE VALUTATO COME VENGONO ADOTTATE/ADATTATE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47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552399" y="645073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Horizon Europe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55EC80AA-1C8E-4D08-BD8A-1306BC6DB99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160"/>
            <a:ext cx="9144000" cy="6465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98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EDC017-696B-4F0D-B865-F51D1032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5439" y="305305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Elementi obbligatori e non</a:t>
            </a:r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2CCC0069-E9BB-44E1-BF2E-1B4AE79178FA}"/>
              </a:ext>
            </a:extLst>
          </p:cNvPr>
          <p:cNvGrpSpPr/>
          <p:nvPr/>
        </p:nvGrpSpPr>
        <p:grpSpPr>
          <a:xfrm>
            <a:off x="197043" y="1371600"/>
            <a:ext cx="8867444" cy="5260608"/>
            <a:chOff x="197043" y="1371600"/>
            <a:chExt cx="8867444" cy="5260608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2937BA73-2F7B-4CA4-8CFB-EEC0B9380A10}"/>
                </a:ext>
              </a:extLst>
            </p:cNvPr>
            <p:cNvGrpSpPr/>
            <p:nvPr/>
          </p:nvGrpSpPr>
          <p:grpSpPr>
            <a:xfrm>
              <a:off x="197043" y="1371600"/>
              <a:ext cx="8867444" cy="5260608"/>
              <a:chOff x="197043" y="1371600"/>
              <a:chExt cx="8867444" cy="5260608"/>
            </a:xfrm>
          </p:grpSpPr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8B9789C1-BD38-4055-8CBA-7B14BE368E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7043" y="1710381"/>
                <a:ext cx="8749913" cy="4921827"/>
              </a:xfrm>
              <a:prstGeom prst="rect">
                <a:avLst/>
              </a:prstGeom>
            </p:spPr>
          </p:pic>
          <p:sp>
            <p:nvSpPr>
              <p:cNvPr id="9" name="Rettangolo 8">
                <a:extLst>
                  <a:ext uri="{FF2B5EF4-FFF2-40B4-BE49-F238E27FC236}">
                    <a16:creationId xmlns:a16="http://schemas.microsoft.com/office/drawing/2014/main" id="{66D8DB99-52F6-4882-92F6-DDD16088ECC1}"/>
                  </a:ext>
                </a:extLst>
              </p:cNvPr>
              <p:cNvSpPr/>
              <p:nvPr/>
            </p:nvSpPr>
            <p:spPr>
              <a:xfrm>
                <a:off x="5436704" y="1371600"/>
                <a:ext cx="3627783" cy="1123122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/>
                    <a:ea typeface="+mn-ea"/>
                    <a:cs typeface="+mn-cs"/>
                  </a:rPr>
                  <a:t>ESEMPI DI PRATICHE RACCOMANDATE E OBBLIGATORIE</a:t>
                </a:r>
              </a:p>
            </p:txBody>
          </p:sp>
        </p:grpSp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32FC9AD5-86BB-4621-8925-BD2A49EEB95B}"/>
                </a:ext>
              </a:extLst>
            </p:cNvPr>
            <p:cNvSpPr txBox="1"/>
            <p:nvPr/>
          </p:nvSpPr>
          <p:spPr>
            <a:xfrm>
              <a:off x="5864087" y="6355209"/>
              <a:ext cx="236891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Slide </a:t>
              </a:r>
              <a:r>
                <a:rPr kumimoji="0" lang="it-IT" sz="1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courtesy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Victoria </a:t>
              </a:r>
              <a:r>
                <a:rPr kumimoji="0" lang="it-IT" sz="1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Tsoukala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, EC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1765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EDC017-696B-4F0D-B865-F51D1032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5439" y="305305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Elementi obbligatori e non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74ACDA6D-6D0B-4851-93D0-2F97B94FCBE8}"/>
              </a:ext>
            </a:extLst>
          </p:cNvPr>
          <p:cNvSpPr/>
          <p:nvPr/>
        </p:nvSpPr>
        <p:spPr>
          <a:xfrm>
            <a:off x="675118" y="2554341"/>
            <a:ext cx="3811424" cy="284033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LE PRATICHE OPEN SCIENCE DETTAGLIATE NEL GRANT AGREEMENT SONO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OBBLIGATORIE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: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GESTIONE DEI RISULTATI  IN MODO FAIR (DATA MANAGEMENT PLAN)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OPEN ACCESS ALLE PUBBLICAZIONI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OPEN ACCESS AI DATI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FORNIRE INFORMAZIONI UTILI A VALIDARE/RIUSARE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1D803BB8-B2B2-4D0B-98CD-4C2F21720874}"/>
              </a:ext>
            </a:extLst>
          </p:cNvPr>
          <p:cNvSpPr/>
          <p:nvPr/>
        </p:nvSpPr>
        <p:spPr>
          <a:xfrm>
            <a:off x="1008404" y="5818385"/>
            <a:ext cx="3144852" cy="8631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ALCUNE CALL POTRANNO AVERE ULTERIORI OBBLIGHI (SARÀ SPECIFICATO) 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61C8983B-9FFC-4018-8443-8985BBE04CEA}"/>
              </a:ext>
            </a:extLst>
          </p:cNvPr>
          <p:cNvSpPr/>
          <p:nvPr/>
        </p:nvSpPr>
        <p:spPr>
          <a:xfrm>
            <a:off x="5190518" y="4119908"/>
            <a:ext cx="3717420" cy="16984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LE PRATICHE OPEN SCIENCE SUGGERITE NEL PROPOSAL TEMPLATE SONO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RACCOMANDATE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: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es. open peer review, </a:t>
            </a:r>
            <a:r>
              <a:rPr kumimoji="0" 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pre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registration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, </a:t>
            </a:r>
            <a:r>
              <a:rPr kumimoji="0" 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citizien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science…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31684BD1-CB53-489D-BA30-00C041CB1C95}"/>
              </a:ext>
            </a:extLst>
          </p:cNvPr>
          <p:cNvSpPr/>
          <p:nvPr/>
        </p:nvSpPr>
        <p:spPr>
          <a:xfrm>
            <a:off x="5190518" y="5913690"/>
            <a:ext cx="3898306" cy="86312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 SU QUESTE PRATICHE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SI VALUTA ECCELLENZA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E SOLIDITÀ DEL CONSORZIO</a:t>
            </a:r>
          </a:p>
        </p:txBody>
      </p:sp>
    </p:spTree>
    <p:extLst>
      <p:ext uri="{BB962C8B-B14F-4D97-AF65-F5344CB8AC3E}">
        <p14:creationId xmlns:p14="http://schemas.microsoft.com/office/powerpoint/2010/main" val="228160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249E0AA-795A-44D8-A9AD-7BA112929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898" y="65921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Open Science in HEU</a:t>
            </a:r>
          </a:p>
        </p:txBody>
      </p:sp>
      <p:grpSp>
        <p:nvGrpSpPr>
          <p:cNvPr id="30" name="Gruppo 29">
            <a:extLst>
              <a:ext uri="{FF2B5EF4-FFF2-40B4-BE49-F238E27FC236}">
                <a16:creationId xmlns:a16="http://schemas.microsoft.com/office/drawing/2014/main" id="{73DFCE4A-84D8-4CF5-A215-843D4A592A42}"/>
              </a:ext>
            </a:extLst>
          </p:cNvPr>
          <p:cNvGrpSpPr/>
          <p:nvPr/>
        </p:nvGrpSpPr>
        <p:grpSpPr>
          <a:xfrm>
            <a:off x="286818" y="519955"/>
            <a:ext cx="8523559" cy="6089567"/>
            <a:chOff x="286818" y="519955"/>
            <a:chExt cx="8523559" cy="6089567"/>
          </a:xfrm>
        </p:grpSpPr>
        <p:grpSp>
          <p:nvGrpSpPr>
            <p:cNvPr id="28" name="Gruppo 27">
              <a:extLst>
                <a:ext uri="{FF2B5EF4-FFF2-40B4-BE49-F238E27FC236}">
                  <a16:creationId xmlns:a16="http://schemas.microsoft.com/office/drawing/2014/main" id="{B60C7AE2-7AD3-4ED2-9551-912ABB8C8267}"/>
                </a:ext>
              </a:extLst>
            </p:cNvPr>
            <p:cNvGrpSpPr/>
            <p:nvPr/>
          </p:nvGrpSpPr>
          <p:grpSpPr>
            <a:xfrm>
              <a:off x="286818" y="519955"/>
              <a:ext cx="8523559" cy="6089567"/>
              <a:chOff x="286818" y="519955"/>
              <a:chExt cx="8523559" cy="6089567"/>
            </a:xfrm>
          </p:grpSpPr>
          <p:grpSp>
            <p:nvGrpSpPr>
              <p:cNvPr id="6" name="Gruppo 5">
                <a:extLst>
                  <a:ext uri="{FF2B5EF4-FFF2-40B4-BE49-F238E27FC236}">
                    <a16:creationId xmlns:a16="http://schemas.microsoft.com/office/drawing/2014/main" id="{9D32E13C-C693-4FF0-A971-F2DA2CF26E20}"/>
                  </a:ext>
                </a:extLst>
              </p:cNvPr>
              <p:cNvGrpSpPr/>
              <p:nvPr/>
            </p:nvGrpSpPr>
            <p:grpSpPr>
              <a:xfrm>
                <a:off x="7231376" y="519955"/>
                <a:ext cx="1579001" cy="2371550"/>
                <a:chOff x="6277221" y="245460"/>
                <a:chExt cx="1579001" cy="2371550"/>
              </a:xfrm>
            </p:grpSpPr>
            <p:pic>
              <p:nvPicPr>
                <p:cNvPr id="4" name="Immagine 3">
                  <a:extLst>
                    <a:ext uri="{FF2B5EF4-FFF2-40B4-BE49-F238E27FC236}">
                      <a16:creationId xmlns:a16="http://schemas.microsoft.com/office/drawing/2014/main" id="{1FC9A9FC-0419-4DEA-889B-974064930FD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277221" y="245460"/>
                  <a:ext cx="1579001" cy="2371550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5" name="Rettangolo 4">
                  <a:extLst>
                    <a:ext uri="{FF2B5EF4-FFF2-40B4-BE49-F238E27FC236}">
                      <a16:creationId xmlns:a16="http://schemas.microsoft.com/office/drawing/2014/main" id="{B9ED2DF4-94CD-4514-9A8B-FEABA9F4C6F2}"/>
                    </a:ext>
                  </a:extLst>
                </p:cNvPr>
                <p:cNvSpPr/>
                <p:nvPr/>
              </p:nvSpPr>
              <p:spPr>
                <a:xfrm>
                  <a:off x="6450495" y="800604"/>
                  <a:ext cx="1232452" cy="276999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4"/>
                    </a:rPr>
                    <a:t>V.1 June 17 2021</a:t>
                  </a: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grpSp>
            <p:nvGrpSpPr>
              <p:cNvPr id="27" name="Gruppo 26">
                <a:extLst>
                  <a:ext uri="{FF2B5EF4-FFF2-40B4-BE49-F238E27FC236}">
                    <a16:creationId xmlns:a16="http://schemas.microsoft.com/office/drawing/2014/main" id="{A112A734-8D23-47FE-A43A-278A7919D7FF}"/>
                  </a:ext>
                </a:extLst>
              </p:cNvPr>
              <p:cNvGrpSpPr/>
              <p:nvPr/>
            </p:nvGrpSpPr>
            <p:grpSpPr>
              <a:xfrm>
                <a:off x="286818" y="2384220"/>
                <a:ext cx="7286390" cy="4225302"/>
                <a:chOff x="286818" y="2384220"/>
                <a:chExt cx="7286390" cy="4225302"/>
              </a:xfrm>
            </p:grpSpPr>
            <p:grpSp>
              <p:nvGrpSpPr>
                <p:cNvPr id="18" name="Gruppo 17">
                  <a:extLst>
                    <a:ext uri="{FF2B5EF4-FFF2-40B4-BE49-F238E27FC236}">
                      <a16:creationId xmlns:a16="http://schemas.microsoft.com/office/drawing/2014/main" id="{CBF790AF-15CB-4748-A0AA-75A177D6801D}"/>
                    </a:ext>
                  </a:extLst>
                </p:cNvPr>
                <p:cNvGrpSpPr/>
                <p:nvPr/>
              </p:nvGrpSpPr>
              <p:grpSpPr>
                <a:xfrm>
                  <a:off x="286818" y="2384220"/>
                  <a:ext cx="7286390" cy="4225302"/>
                  <a:chOff x="286818" y="2384220"/>
                  <a:chExt cx="7286390" cy="4225302"/>
                </a:xfrm>
              </p:grpSpPr>
              <p:pic>
                <p:nvPicPr>
                  <p:cNvPr id="10" name="Immagine 9">
                    <a:extLst>
                      <a:ext uri="{FF2B5EF4-FFF2-40B4-BE49-F238E27FC236}">
                        <a16:creationId xmlns:a16="http://schemas.microsoft.com/office/drawing/2014/main" id="{CA35C913-5ED1-4CE3-B309-123E7655073C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286818" y="2384220"/>
                    <a:ext cx="7286390" cy="4225302"/>
                  </a:xfrm>
                  <a:prstGeom prst="rect">
                    <a:avLst/>
                  </a:prstGeom>
                </p:spPr>
              </p:pic>
              <p:sp>
                <p:nvSpPr>
                  <p:cNvPr id="12" name="Rettangolo 11">
                    <a:extLst>
                      <a:ext uri="{FF2B5EF4-FFF2-40B4-BE49-F238E27FC236}">
                        <a16:creationId xmlns:a16="http://schemas.microsoft.com/office/drawing/2014/main" id="{4E0C884B-467E-4F8C-BD35-E5A8C071AF35}"/>
                      </a:ext>
                    </a:extLst>
                  </p:cNvPr>
                  <p:cNvSpPr/>
                  <p:nvPr/>
                </p:nvSpPr>
                <p:spPr>
                  <a:xfrm>
                    <a:off x="337931" y="3429000"/>
                    <a:ext cx="7185582" cy="685800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it-IT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cxnSp>
                <p:nvCxnSpPr>
                  <p:cNvPr id="14" name="Connettore diritto 13">
                    <a:extLst>
                      <a:ext uri="{FF2B5EF4-FFF2-40B4-BE49-F238E27FC236}">
                        <a16:creationId xmlns:a16="http://schemas.microsoft.com/office/drawing/2014/main" id="{5D579097-2198-4F2C-BBE1-A8637E84F0EB}"/>
                      </a:ext>
                    </a:extLst>
                  </p:cNvPr>
                  <p:cNvCxnSpPr/>
                  <p:nvPr/>
                </p:nvCxnSpPr>
                <p:spPr>
                  <a:xfrm>
                    <a:off x="417443" y="4393095"/>
                    <a:ext cx="6987207" cy="0"/>
                  </a:xfrm>
                  <a:prstGeom prst="line">
                    <a:avLst/>
                  </a:prstGeom>
                  <a:ln w="28575">
                    <a:solidFill>
                      <a:srgbClr val="C0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" name="Connettore diritto 19">
                    <a:extLst>
                      <a:ext uri="{FF2B5EF4-FFF2-40B4-BE49-F238E27FC236}">
                        <a16:creationId xmlns:a16="http://schemas.microsoft.com/office/drawing/2014/main" id="{6286591C-AC8D-4B9E-806A-940A2C116628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417443" y="4588564"/>
                    <a:ext cx="4244009" cy="0"/>
                  </a:xfrm>
                  <a:prstGeom prst="line">
                    <a:avLst/>
                  </a:prstGeom>
                  <a:ln w="28575">
                    <a:solidFill>
                      <a:srgbClr val="C0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24" name="Connettore diritto 23">
                  <a:extLst>
                    <a:ext uri="{FF2B5EF4-FFF2-40B4-BE49-F238E27FC236}">
                      <a16:creationId xmlns:a16="http://schemas.microsoft.com/office/drawing/2014/main" id="{E1FAD86A-5F7C-4CD0-BE1B-8C18B53D96A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7443" y="4933121"/>
                  <a:ext cx="5705061" cy="0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Connettore diritto 24">
                  <a:extLst>
                    <a:ext uri="{FF2B5EF4-FFF2-40B4-BE49-F238E27FC236}">
                      <a16:creationId xmlns:a16="http://schemas.microsoft.com/office/drawing/2014/main" id="{EFFBD4B6-4DB8-4F7B-8A88-1B72F836710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623390" y="5131902"/>
                  <a:ext cx="5155097" cy="0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9" name="Rettangolo 28">
              <a:extLst>
                <a:ext uri="{FF2B5EF4-FFF2-40B4-BE49-F238E27FC236}">
                  <a16:creationId xmlns:a16="http://schemas.microsoft.com/office/drawing/2014/main" id="{9D90DF48-4E47-4F0D-8B46-485832EB7411}"/>
                </a:ext>
              </a:extLst>
            </p:cNvPr>
            <p:cNvSpPr/>
            <p:nvPr/>
          </p:nvSpPr>
          <p:spPr>
            <a:xfrm>
              <a:off x="417443" y="1244736"/>
              <a:ext cx="6735173" cy="11716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COME IN CONCRETO SI APPLICHERANNO PRATICHE OPEN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ADOZIONE DI PRATICHE OPEN RISULTA IN PUNTEGGIO MAGGIORE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SE SI RITIENE CHE NESSUNA SIA APPROPRIATA, VA GIUSTIFICATO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2691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1">
            <a:extLst>
              <a:ext uri="{FF2B5EF4-FFF2-40B4-BE49-F238E27FC236}">
                <a16:creationId xmlns:a16="http://schemas.microsoft.com/office/drawing/2014/main" id="{0F5046DF-EE5D-4E9E-98EC-98234733A9EC}"/>
              </a:ext>
            </a:extLst>
          </p:cNvPr>
          <p:cNvSpPr txBox="1">
            <a:spLocks/>
          </p:cNvSpPr>
          <p:nvPr/>
        </p:nvSpPr>
        <p:spPr bwMode="auto">
          <a:xfrm>
            <a:off x="0" y="213646"/>
            <a:ext cx="8692463" cy="1325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it-IT" sz="5400" dirty="0">
                <a:solidFill>
                  <a:prstClr val="white"/>
                </a:solidFill>
                <a:latin typeface="Calibri Light" panose="020F0302020204030204"/>
              </a:rPr>
              <a:t>4</a:t>
            </a:r>
            <a:r>
              <a:rPr kumimoji="0" lang="it-IT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.1 PRATICHE OPEN OBBLIGATORIE</a:t>
            </a:r>
          </a:p>
        </p:txBody>
      </p:sp>
    </p:spTree>
    <p:extLst>
      <p:ext uri="{BB962C8B-B14F-4D97-AF65-F5344CB8AC3E}">
        <p14:creationId xmlns:p14="http://schemas.microsoft.com/office/powerpoint/2010/main" val="365582844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EDC017-696B-4F0D-B865-F51D1032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6304" y="0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Obblighi / testi</a:t>
            </a:r>
          </a:p>
        </p:txBody>
      </p:sp>
      <p:sp>
        <p:nvSpPr>
          <p:cNvPr id="4" name="Titolo 1">
            <a:extLst>
              <a:ext uri="{FF2B5EF4-FFF2-40B4-BE49-F238E27FC236}">
                <a16:creationId xmlns:a16="http://schemas.microsoft.com/office/drawing/2014/main" id="{0116487C-90FF-45EA-B3E4-D015726EE5BC}"/>
              </a:ext>
            </a:extLst>
          </p:cNvPr>
          <p:cNvSpPr txBox="1">
            <a:spLocks/>
          </p:cNvSpPr>
          <p:nvPr/>
        </p:nvSpPr>
        <p:spPr bwMode="auto">
          <a:xfrm>
            <a:off x="2853832" y="92050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marL="742950" marR="0" lvl="0" indent="-74295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Open Access ai testi</a:t>
            </a:r>
          </a:p>
          <a:p>
            <a:pPr marL="742950" marR="0" lvl="0" indent="-74295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+mj-cs"/>
              </a:rPr>
              <a:t>v</a:t>
            </a:r>
            <a:r>
              <a:rPr kumimoji="0" lang="it-IT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+mj-cs"/>
              </a:rPr>
              <a:t>alidazione</a:t>
            </a:r>
            <a:r>
              <a:rPr kumimoji="0" lang="it-IT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+mj-cs"/>
              </a:rPr>
              <a:t>/riproducibilità</a:t>
            </a:r>
          </a:p>
        </p:txBody>
      </p:sp>
    </p:spTree>
    <p:extLst>
      <p:ext uri="{BB962C8B-B14F-4D97-AF65-F5344CB8AC3E}">
        <p14:creationId xmlns:p14="http://schemas.microsoft.com/office/powerpoint/2010/main" val="50186573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7"/>
          <p:cNvCxnSpPr/>
          <p:nvPr/>
        </p:nvCxnSpPr>
        <p:spPr>
          <a:xfrm>
            <a:off x="5660574" y="5834740"/>
            <a:ext cx="0" cy="0"/>
          </a:xfrm>
          <a:prstGeom prst="straightConnector1">
            <a:avLst/>
          </a:prstGeom>
          <a:noFill/>
          <a:ln w="6345">
            <a:solidFill>
              <a:srgbClr val="5B9BD5"/>
            </a:solidFill>
            <a:prstDash val="solid"/>
            <a:miter/>
          </a:ln>
        </p:spPr>
      </p:cxnSp>
      <p:sp>
        <p:nvSpPr>
          <p:cNvPr id="2" name="Rettangolo 1"/>
          <p:cNvSpPr/>
          <p:nvPr/>
        </p:nvSpPr>
        <p:spPr>
          <a:xfrm>
            <a:off x="7055892" y="5595581"/>
            <a:ext cx="1132764" cy="286603"/>
          </a:xfrm>
          <a:prstGeom prst="rect">
            <a:avLst/>
          </a:prstGeom>
          <a:solidFill>
            <a:srgbClr val="133F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5" name="Connettore diritto 4"/>
          <p:cNvCxnSpPr/>
          <p:nvPr/>
        </p:nvCxnSpPr>
        <p:spPr>
          <a:xfrm>
            <a:off x="7124132" y="5895832"/>
            <a:ext cx="1119117" cy="1364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tangolo 18"/>
          <p:cNvSpPr/>
          <p:nvPr/>
        </p:nvSpPr>
        <p:spPr>
          <a:xfrm>
            <a:off x="7124132" y="5936777"/>
            <a:ext cx="1119117" cy="232012"/>
          </a:xfrm>
          <a:prstGeom prst="rect">
            <a:avLst/>
          </a:prstGeom>
          <a:solidFill>
            <a:srgbClr val="181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ttangolo 20"/>
          <p:cNvSpPr/>
          <p:nvPr/>
        </p:nvSpPr>
        <p:spPr>
          <a:xfrm>
            <a:off x="8243249" y="5704764"/>
            <a:ext cx="464023" cy="388962"/>
          </a:xfrm>
          <a:prstGeom prst="rect">
            <a:avLst/>
          </a:prstGeom>
          <a:solidFill>
            <a:srgbClr val="2A30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23" name="Connettore diritto 22"/>
          <p:cNvCxnSpPr/>
          <p:nvPr/>
        </p:nvCxnSpPr>
        <p:spPr>
          <a:xfrm>
            <a:off x="8093121" y="5158859"/>
            <a:ext cx="136476" cy="72333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olo 2">
            <a:extLst>
              <a:ext uri="{FF2B5EF4-FFF2-40B4-BE49-F238E27FC236}">
                <a16:creationId xmlns:a16="http://schemas.microsoft.com/office/drawing/2014/main" id="{34C9EA32-CECF-4FF1-B6B5-602A90C6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1" y="26429"/>
            <a:ext cx="825043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HEU – Grant Agreement - TESTI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3B49DE44-941F-447D-AC31-2F590D943A6D}"/>
              </a:ext>
            </a:extLst>
          </p:cNvPr>
          <p:cNvGrpSpPr/>
          <p:nvPr/>
        </p:nvGrpSpPr>
        <p:grpSpPr>
          <a:xfrm>
            <a:off x="7724251" y="878882"/>
            <a:ext cx="1353356" cy="1819664"/>
            <a:chOff x="1969252" y="2453234"/>
            <a:chExt cx="1353356" cy="1819664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D414BAC6-F647-44CD-A0B3-9E6064FCC125}"/>
                </a:ext>
              </a:extLst>
            </p:cNvPr>
            <p:cNvPicPr/>
            <p:nvPr/>
          </p:nvPicPr>
          <p:blipFill rotWithShape="1">
            <a:blip r:embed="rId4"/>
            <a:srcRect l="41713" t="13058" r="26541" b="10216"/>
            <a:stretch/>
          </p:blipFill>
          <p:spPr bwMode="auto">
            <a:xfrm>
              <a:off x="1969252" y="2453234"/>
              <a:ext cx="1353356" cy="1819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43EA5039-C315-4F6D-A8BD-A6928705385F}"/>
                </a:ext>
              </a:extLst>
            </p:cNvPr>
            <p:cNvSpPr txBox="1"/>
            <p:nvPr/>
          </p:nvSpPr>
          <p:spPr>
            <a:xfrm>
              <a:off x="2227999" y="2666735"/>
              <a:ext cx="835862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V.1 </a:t>
              </a:r>
              <a:r>
                <a:rPr kumimoji="0" lang="it-IT" sz="9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Feb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 2021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56" name="Gruppo 55">
            <a:extLst>
              <a:ext uri="{FF2B5EF4-FFF2-40B4-BE49-F238E27FC236}">
                <a16:creationId xmlns:a16="http://schemas.microsoft.com/office/drawing/2014/main" id="{AD5D2EB6-4ED3-49E9-848F-823F003CF7E3}"/>
              </a:ext>
            </a:extLst>
          </p:cNvPr>
          <p:cNvGrpSpPr/>
          <p:nvPr/>
        </p:nvGrpSpPr>
        <p:grpSpPr>
          <a:xfrm>
            <a:off x="1131307" y="996944"/>
            <a:ext cx="6203628" cy="4280302"/>
            <a:chOff x="1131307" y="996944"/>
            <a:chExt cx="6203628" cy="4280302"/>
          </a:xfrm>
        </p:grpSpPr>
        <p:grpSp>
          <p:nvGrpSpPr>
            <p:cNvPr id="18" name="Gruppo 17">
              <a:extLst>
                <a:ext uri="{FF2B5EF4-FFF2-40B4-BE49-F238E27FC236}">
                  <a16:creationId xmlns:a16="http://schemas.microsoft.com/office/drawing/2014/main" id="{0A93305D-B5AF-43B2-BB03-182C349A09AE}"/>
                </a:ext>
              </a:extLst>
            </p:cNvPr>
            <p:cNvGrpSpPr/>
            <p:nvPr/>
          </p:nvGrpSpPr>
          <p:grpSpPr>
            <a:xfrm>
              <a:off x="1131307" y="996944"/>
              <a:ext cx="6203628" cy="4280302"/>
              <a:chOff x="1131307" y="996944"/>
              <a:chExt cx="6203628" cy="4280302"/>
            </a:xfrm>
          </p:grpSpPr>
          <p:grpSp>
            <p:nvGrpSpPr>
              <p:cNvPr id="10" name="Gruppo 9">
                <a:extLst>
                  <a:ext uri="{FF2B5EF4-FFF2-40B4-BE49-F238E27FC236}">
                    <a16:creationId xmlns:a16="http://schemas.microsoft.com/office/drawing/2014/main" id="{F1A86342-E855-43CE-9A2D-AAEE6987B0AD}"/>
                  </a:ext>
                </a:extLst>
              </p:cNvPr>
              <p:cNvGrpSpPr/>
              <p:nvPr/>
            </p:nvGrpSpPr>
            <p:grpSpPr>
              <a:xfrm>
                <a:off x="1131307" y="996944"/>
                <a:ext cx="6203628" cy="1231066"/>
                <a:chOff x="1131307" y="1029060"/>
                <a:chExt cx="6203628" cy="1231066"/>
              </a:xfrm>
            </p:grpSpPr>
            <p:pic>
              <p:nvPicPr>
                <p:cNvPr id="9" name="Immagine 8">
                  <a:extLst>
                    <a:ext uri="{FF2B5EF4-FFF2-40B4-BE49-F238E27FC236}">
                      <a16:creationId xmlns:a16="http://schemas.microsoft.com/office/drawing/2014/main" id="{0E08125C-CF5A-4EF3-878C-C75420D88B7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t="41501" r="693"/>
                <a:stretch/>
              </p:blipFill>
              <p:spPr>
                <a:xfrm>
                  <a:off x="1799164" y="1029060"/>
                  <a:ext cx="4891831" cy="759654"/>
                </a:xfrm>
                <a:prstGeom prst="rect">
                  <a:avLst/>
                </a:prstGeom>
              </p:spPr>
            </p:pic>
            <p:pic>
              <p:nvPicPr>
                <p:cNvPr id="35" name="Immagine 34">
                  <a:extLst>
                    <a:ext uri="{FF2B5EF4-FFF2-40B4-BE49-F238E27FC236}">
                      <a16:creationId xmlns:a16="http://schemas.microsoft.com/office/drawing/2014/main" id="{D78D6300-B6F7-4303-9228-3BD37596A9F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7"/>
                <a:srcRect l="-1" r="1289" b="85309"/>
                <a:stretch/>
              </p:blipFill>
              <p:spPr>
                <a:xfrm>
                  <a:off x="1131307" y="1761355"/>
                  <a:ext cx="6203628" cy="498771"/>
                </a:xfrm>
                <a:prstGeom prst="rect">
                  <a:avLst/>
                </a:prstGeom>
              </p:spPr>
            </p:pic>
          </p:grpSp>
          <p:grpSp>
            <p:nvGrpSpPr>
              <p:cNvPr id="17" name="Gruppo 16">
                <a:extLst>
                  <a:ext uri="{FF2B5EF4-FFF2-40B4-BE49-F238E27FC236}">
                    <a16:creationId xmlns:a16="http://schemas.microsoft.com/office/drawing/2014/main" id="{EA2D50CE-BCF2-4CF1-AC58-9AA5543D6C65}"/>
                  </a:ext>
                </a:extLst>
              </p:cNvPr>
              <p:cNvGrpSpPr/>
              <p:nvPr/>
            </p:nvGrpSpPr>
            <p:grpSpPr>
              <a:xfrm>
                <a:off x="1357825" y="2228010"/>
                <a:ext cx="5698068" cy="3049236"/>
                <a:chOff x="1357825" y="2228010"/>
                <a:chExt cx="5698068" cy="3049236"/>
              </a:xfrm>
            </p:grpSpPr>
            <p:grpSp>
              <p:nvGrpSpPr>
                <p:cNvPr id="12" name="Gruppo 11">
                  <a:extLst>
                    <a:ext uri="{FF2B5EF4-FFF2-40B4-BE49-F238E27FC236}">
                      <a16:creationId xmlns:a16="http://schemas.microsoft.com/office/drawing/2014/main" id="{9EA62C08-045D-4D5A-B36E-483C5D628428}"/>
                    </a:ext>
                  </a:extLst>
                </p:cNvPr>
                <p:cNvGrpSpPr/>
                <p:nvPr/>
              </p:nvGrpSpPr>
              <p:grpSpPr>
                <a:xfrm>
                  <a:off x="1357826" y="2228010"/>
                  <a:ext cx="5698067" cy="3049236"/>
                  <a:chOff x="1357826" y="2228010"/>
                  <a:chExt cx="5698067" cy="3049236"/>
                </a:xfrm>
              </p:grpSpPr>
              <p:pic>
                <p:nvPicPr>
                  <p:cNvPr id="7" name="Immagine 6">
                    <a:extLst>
                      <a:ext uri="{FF2B5EF4-FFF2-40B4-BE49-F238E27FC236}">
                        <a16:creationId xmlns:a16="http://schemas.microsoft.com/office/drawing/2014/main" id="{1F8E0DAB-1E86-487F-8D95-19BA7FB99D2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357826" y="2228010"/>
                    <a:ext cx="5698066" cy="2590732"/>
                  </a:xfrm>
                  <a:prstGeom prst="rect">
                    <a:avLst/>
                  </a:prstGeom>
                </p:spPr>
              </p:pic>
              <p:pic>
                <p:nvPicPr>
                  <p:cNvPr id="11" name="Immagine 10">
                    <a:extLst>
                      <a:ext uri="{FF2B5EF4-FFF2-40B4-BE49-F238E27FC236}">
                        <a16:creationId xmlns:a16="http://schemas.microsoft.com/office/drawing/2014/main" id="{9A239304-99A5-44EB-A763-7EF28E9E413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9"/>
                  <a:stretch>
                    <a:fillRect/>
                  </a:stretch>
                </p:blipFill>
                <p:spPr>
                  <a:xfrm>
                    <a:off x="1546827" y="4812346"/>
                    <a:ext cx="5509066" cy="464900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13" name="Rettangolo 12">
                  <a:extLst>
                    <a:ext uri="{FF2B5EF4-FFF2-40B4-BE49-F238E27FC236}">
                      <a16:creationId xmlns:a16="http://schemas.microsoft.com/office/drawing/2014/main" id="{72298FF1-2552-429C-9272-B881227C2365}"/>
                    </a:ext>
                  </a:extLst>
                </p:cNvPr>
                <p:cNvSpPr/>
                <p:nvPr/>
              </p:nvSpPr>
              <p:spPr>
                <a:xfrm>
                  <a:off x="1357825" y="4778475"/>
                  <a:ext cx="206055" cy="49876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cxnSp>
          <p:nvCxnSpPr>
            <p:cNvPr id="22" name="Connettore diritto 21">
              <a:extLst>
                <a:ext uri="{FF2B5EF4-FFF2-40B4-BE49-F238E27FC236}">
                  <a16:creationId xmlns:a16="http://schemas.microsoft.com/office/drawing/2014/main" id="{D0671B9D-D211-48FA-BC4E-F6A0678C73D7}"/>
                </a:ext>
              </a:extLst>
            </p:cNvPr>
            <p:cNvCxnSpPr/>
            <p:nvPr/>
          </p:nvCxnSpPr>
          <p:spPr>
            <a:xfrm>
              <a:off x="2484663" y="2982482"/>
              <a:ext cx="3924683" cy="0"/>
            </a:xfrm>
            <a:prstGeom prst="line">
              <a:avLst/>
            </a:prstGeom>
            <a:ln w="38100"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Connettore diritto 39">
              <a:extLst>
                <a:ext uri="{FF2B5EF4-FFF2-40B4-BE49-F238E27FC236}">
                  <a16:creationId xmlns:a16="http://schemas.microsoft.com/office/drawing/2014/main" id="{713ACC02-7E37-49A6-992C-5BB301849885}"/>
                </a:ext>
              </a:extLst>
            </p:cNvPr>
            <p:cNvCxnSpPr/>
            <p:nvPr/>
          </p:nvCxnSpPr>
          <p:spPr>
            <a:xfrm>
              <a:off x="1799164" y="3454638"/>
              <a:ext cx="5148567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Connettore diritto 41">
              <a:extLst>
                <a:ext uri="{FF2B5EF4-FFF2-40B4-BE49-F238E27FC236}">
                  <a16:creationId xmlns:a16="http://schemas.microsoft.com/office/drawing/2014/main" id="{0EC2FFD2-BE39-4937-9D79-186C3FB4BCB8}"/>
                </a:ext>
              </a:extLst>
            </p:cNvPr>
            <p:cNvCxnSpPr/>
            <p:nvPr/>
          </p:nvCxnSpPr>
          <p:spPr>
            <a:xfrm>
              <a:off x="1838957" y="3615584"/>
              <a:ext cx="5148567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Connettore diritto 42">
              <a:extLst>
                <a:ext uri="{FF2B5EF4-FFF2-40B4-BE49-F238E27FC236}">
                  <a16:creationId xmlns:a16="http://schemas.microsoft.com/office/drawing/2014/main" id="{4FFA23B4-29B3-4C47-B9B8-29FA6D353842}"/>
                </a:ext>
              </a:extLst>
            </p:cNvPr>
            <p:cNvCxnSpPr/>
            <p:nvPr/>
          </p:nvCxnSpPr>
          <p:spPr>
            <a:xfrm>
              <a:off x="1838957" y="4094148"/>
              <a:ext cx="5148567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Connettore diritto 43">
              <a:extLst>
                <a:ext uri="{FF2B5EF4-FFF2-40B4-BE49-F238E27FC236}">
                  <a16:creationId xmlns:a16="http://schemas.microsoft.com/office/drawing/2014/main" id="{CB2528CE-BD5E-47DD-8CC1-09F48156FC60}"/>
                </a:ext>
              </a:extLst>
            </p:cNvPr>
            <p:cNvCxnSpPr/>
            <p:nvPr/>
          </p:nvCxnSpPr>
          <p:spPr>
            <a:xfrm>
              <a:off x="1838957" y="4256519"/>
              <a:ext cx="5148567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Connettore diritto 44">
              <a:extLst>
                <a:ext uri="{FF2B5EF4-FFF2-40B4-BE49-F238E27FC236}">
                  <a16:creationId xmlns:a16="http://schemas.microsoft.com/office/drawing/2014/main" id="{51E2E045-CEB2-4CBA-BA89-097570D19342}"/>
                </a:ext>
              </a:extLst>
            </p:cNvPr>
            <p:cNvCxnSpPr>
              <a:cxnSpLocks/>
            </p:cNvCxnSpPr>
            <p:nvPr/>
          </p:nvCxnSpPr>
          <p:spPr>
            <a:xfrm>
              <a:off x="5413837" y="4435980"/>
              <a:ext cx="995509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Connettore diritto 46">
              <a:extLst>
                <a:ext uri="{FF2B5EF4-FFF2-40B4-BE49-F238E27FC236}">
                  <a16:creationId xmlns:a16="http://schemas.microsoft.com/office/drawing/2014/main" id="{F35B60D5-4ECD-45F8-894D-5232A6DCB492}"/>
                </a:ext>
              </a:extLst>
            </p:cNvPr>
            <p:cNvCxnSpPr>
              <a:cxnSpLocks/>
            </p:cNvCxnSpPr>
            <p:nvPr/>
          </p:nvCxnSpPr>
          <p:spPr>
            <a:xfrm>
              <a:off x="1838957" y="4778475"/>
              <a:ext cx="1476811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Connettore diritto 48">
              <a:extLst>
                <a:ext uri="{FF2B5EF4-FFF2-40B4-BE49-F238E27FC236}">
                  <a16:creationId xmlns:a16="http://schemas.microsoft.com/office/drawing/2014/main" id="{3AFB2189-CE5F-4A20-BCE6-446F3D98F421}"/>
                </a:ext>
              </a:extLst>
            </p:cNvPr>
            <p:cNvCxnSpPr/>
            <p:nvPr/>
          </p:nvCxnSpPr>
          <p:spPr>
            <a:xfrm>
              <a:off x="1838957" y="5015670"/>
              <a:ext cx="5148567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Connettore diritto 49">
              <a:extLst>
                <a:ext uri="{FF2B5EF4-FFF2-40B4-BE49-F238E27FC236}">
                  <a16:creationId xmlns:a16="http://schemas.microsoft.com/office/drawing/2014/main" id="{16126D7F-C08B-4897-BC24-471125C93BF3}"/>
                </a:ext>
              </a:extLst>
            </p:cNvPr>
            <p:cNvCxnSpPr>
              <a:cxnSpLocks/>
            </p:cNvCxnSpPr>
            <p:nvPr/>
          </p:nvCxnSpPr>
          <p:spPr>
            <a:xfrm>
              <a:off x="1769168" y="5184497"/>
              <a:ext cx="4794002" cy="0"/>
            </a:xfrm>
            <a:prstGeom prst="line">
              <a:avLst/>
            </a:prstGeom>
            <a:ln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Connettore diritto 51">
              <a:extLst>
                <a:ext uri="{FF2B5EF4-FFF2-40B4-BE49-F238E27FC236}">
                  <a16:creationId xmlns:a16="http://schemas.microsoft.com/office/drawing/2014/main" id="{7FAA9026-68FC-40E5-BB99-7BC40B338A92}"/>
                </a:ext>
              </a:extLst>
            </p:cNvPr>
            <p:cNvCxnSpPr>
              <a:cxnSpLocks/>
            </p:cNvCxnSpPr>
            <p:nvPr/>
          </p:nvCxnSpPr>
          <p:spPr>
            <a:xfrm>
              <a:off x="1838957" y="3818546"/>
              <a:ext cx="3476527" cy="0"/>
            </a:xfrm>
            <a:prstGeom prst="line">
              <a:avLst/>
            </a:prstGeom>
            <a:ln w="38100"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Connettore diritto 53">
              <a:extLst>
                <a:ext uri="{FF2B5EF4-FFF2-40B4-BE49-F238E27FC236}">
                  <a16:creationId xmlns:a16="http://schemas.microsoft.com/office/drawing/2014/main" id="{DB909EAB-4049-44D0-B6B8-DD1CF8FDFDB2}"/>
                </a:ext>
              </a:extLst>
            </p:cNvPr>
            <p:cNvCxnSpPr>
              <a:cxnSpLocks/>
            </p:cNvCxnSpPr>
            <p:nvPr/>
          </p:nvCxnSpPr>
          <p:spPr>
            <a:xfrm>
              <a:off x="1838957" y="4092723"/>
              <a:ext cx="1476811" cy="0"/>
            </a:xfrm>
            <a:prstGeom prst="line">
              <a:avLst/>
            </a:prstGeom>
            <a:ln w="38100">
              <a:solidFill>
                <a:srgbClr val="234CA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Rettangolo 56">
            <a:extLst>
              <a:ext uri="{FF2B5EF4-FFF2-40B4-BE49-F238E27FC236}">
                <a16:creationId xmlns:a16="http://schemas.microsoft.com/office/drawing/2014/main" id="{829BA82F-7EC5-4DDE-8B29-46851CFDE748}"/>
              </a:ext>
            </a:extLst>
          </p:cNvPr>
          <p:cNvSpPr/>
          <p:nvPr/>
        </p:nvSpPr>
        <p:spPr>
          <a:xfrm>
            <a:off x="452927" y="5418034"/>
            <a:ext cx="4119073" cy="132556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PUBBLICAZIONI: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DEPOSITO IN UN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ARCHIVIO AFFIDABILE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DARE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ACCESSO APERTO IMMEDIATO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FORNIRE TUTTE LE INFORMAZIONI PER VALIDARE (SOFTWARE, STRUMENTI..)</a:t>
            </a:r>
          </a:p>
        </p:txBody>
      </p:sp>
      <p:sp>
        <p:nvSpPr>
          <p:cNvPr id="58" name="Rettangolo 57">
            <a:extLst>
              <a:ext uri="{FF2B5EF4-FFF2-40B4-BE49-F238E27FC236}">
                <a16:creationId xmlns:a16="http://schemas.microsoft.com/office/drawing/2014/main" id="{ACE97600-FE6A-41B4-A7DE-68187C2BCF7F}"/>
              </a:ext>
            </a:extLst>
          </p:cNvPr>
          <p:cNvSpPr/>
          <p:nvPr/>
        </p:nvSpPr>
        <p:spPr>
          <a:xfrm>
            <a:off x="4927987" y="5418034"/>
            <a:ext cx="4119073" cy="132556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NOVITÀ: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CONCETTO DI «ARCHIVIO AFFIDABILE»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NON ESISTE PIÙ EMBARGO (CHE OBBLIGAVA ALL’OPEN ACCESS IBRIDO)</a:t>
            </a:r>
          </a:p>
        </p:txBody>
      </p:sp>
    </p:spTree>
    <p:extLst>
      <p:ext uri="{BB962C8B-B14F-4D97-AF65-F5344CB8AC3E}">
        <p14:creationId xmlns:p14="http://schemas.microsoft.com/office/powerpoint/2010/main" val="2500976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58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7"/>
          <p:cNvCxnSpPr/>
          <p:nvPr/>
        </p:nvCxnSpPr>
        <p:spPr>
          <a:xfrm>
            <a:off x="5660574" y="5834740"/>
            <a:ext cx="0" cy="0"/>
          </a:xfrm>
          <a:prstGeom prst="straightConnector1">
            <a:avLst/>
          </a:prstGeom>
          <a:noFill/>
          <a:ln w="6345">
            <a:solidFill>
              <a:srgbClr val="5B9BD5"/>
            </a:solidFill>
            <a:prstDash val="solid"/>
            <a:miter/>
          </a:ln>
        </p:spPr>
      </p:cxnSp>
      <p:sp>
        <p:nvSpPr>
          <p:cNvPr id="2" name="Rettangolo 1"/>
          <p:cNvSpPr/>
          <p:nvPr/>
        </p:nvSpPr>
        <p:spPr>
          <a:xfrm>
            <a:off x="7055892" y="5595581"/>
            <a:ext cx="1132764" cy="286603"/>
          </a:xfrm>
          <a:prstGeom prst="rect">
            <a:avLst/>
          </a:prstGeom>
          <a:solidFill>
            <a:srgbClr val="133F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5" name="Connettore diritto 4"/>
          <p:cNvCxnSpPr/>
          <p:nvPr/>
        </p:nvCxnSpPr>
        <p:spPr>
          <a:xfrm>
            <a:off x="7124132" y="5895832"/>
            <a:ext cx="1119117" cy="1364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tangolo 18"/>
          <p:cNvSpPr/>
          <p:nvPr/>
        </p:nvSpPr>
        <p:spPr>
          <a:xfrm>
            <a:off x="7124132" y="5936777"/>
            <a:ext cx="1119117" cy="232012"/>
          </a:xfrm>
          <a:prstGeom prst="rect">
            <a:avLst/>
          </a:prstGeom>
          <a:solidFill>
            <a:srgbClr val="181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ttangolo 20"/>
          <p:cNvSpPr/>
          <p:nvPr/>
        </p:nvSpPr>
        <p:spPr>
          <a:xfrm>
            <a:off x="8243249" y="5704764"/>
            <a:ext cx="464023" cy="388962"/>
          </a:xfrm>
          <a:prstGeom prst="rect">
            <a:avLst/>
          </a:prstGeom>
          <a:solidFill>
            <a:srgbClr val="2A30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23" name="Connettore diritto 22"/>
          <p:cNvCxnSpPr/>
          <p:nvPr/>
        </p:nvCxnSpPr>
        <p:spPr>
          <a:xfrm>
            <a:off x="8093121" y="5158859"/>
            <a:ext cx="136476" cy="72333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olo 2">
            <a:extLst>
              <a:ext uri="{FF2B5EF4-FFF2-40B4-BE49-F238E27FC236}">
                <a16:creationId xmlns:a16="http://schemas.microsoft.com/office/drawing/2014/main" id="{34C9EA32-CECF-4FF1-B6B5-602A90C6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1" y="26429"/>
            <a:ext cx="825043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HEU – Grant Agreement - TESTI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3B49DE44-941F-447D-AC31-2F590D943A6D}"/>
              </a:ext>
            </a:extLst>
          </p:cNvPr>
          <p:cNvGrpSpPr/>
          <p:nvPr/>
        </p:nvGrpSpPr>
        <p:grpSpPr>
          <a:xfrm>
            <a:off x="7724251" y="878882"/>
            <a:ext cx="1353356" cy="1819664"/>
            <a:chOff x="1969252" y="2453234"/>
            <a:chExt cx="1353356" cy="1819664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D414BAC6-F647-44CD-A0B3-9E6064FCC125}"/>
                </a:ext>
              </a:extLst>
            </p:cNvPr>
            <p:cNvPicPr/>
            <p:nvPr/>
          </p:nvPicPr>
          <p:blipFill rotWithShape="1">
            <a:blip r:embed="rId4"/>
            <a:srcRect l="41713" t="13058" r="26541" b="10216"/>
            <a:stretch/>
          </p:blipFill>
          <p:spPr bwMode="auto">
            <a:xfrm>
              <a:off x="1969252" y="2453234"/>
              <a:ext cx="1353356" cy="1819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43EA5039-C315-4F6D-A8BD-A6928705385F}"/>
                </a:ext>
              </a:extLst>
            </p:cNvPr>
            <p:cNvSpPr txBox="1"/>
            <p:nvPr/>
          </p:nvSpPr>
          <p:spPr>
            <a:xfrm>
              <a:off x="2227999" y="2666735"/>
              <a:ext cx="835862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V.1 </a:t>
              </a:r>
              <a:r>
                <a:rPr kumimoji="0" lang="it-IT" sz="9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Feb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 2021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57" name="Rettangolo 56">
            <a:extLst>
              <a:ext uri="{FF2B5EF4-FFF2-40B4-BE49-F238E27FC236}">
                <a16:creationId xmlns:a16="http://schemas.microsoft.com/office/drawing/2014/main" id="{829BA82F-7EC5-4DDE-8B29-46851CFDE748}"/>
              </a:ext>
            </a:extLst>
          </p:cNvPr>
          <p:cNvSpPr/>
          <p:nvPr/>
        </p:nvSpPr>
        <p:spPr>
          <a:xfrm>
            <a:off x="1952989" y="3586245"/>
            <a:ext cx="5473307" cy="132556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GLI AUTORI DEVONO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MANTENERE I DIRITTI SUFFICIENTI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PER ESSERE CONFORMI AGLI OBBLIGHI DI OPEN ACCESS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(DEPOSITO+ZERO EMBARGO)</a:t>
            </a:r>
          </a:p>
        </p:txBody>
      </p:sp>
      <p:sp>
        <p:nvSpPr>
          <p:cNvPr id="37" name="Rettangolo 36">
            <a:extLst>
              <a:ext uri="{FF2B5EF4-FFF2-40B4-BE49-F238E27FC236}">
                <a16:creationId xmlns:a16="http://schemas.microsoft.com/office/drawing/2014/main" id="{1CD46274-1824-48F2-B556-64A2178CC155}"/>
              </a:ext>
            </a:extLst>
          </p:cNvPr>
          <p:cNvSpPr/>
          <p:nvPr/>
        </p:nvSpPr>
        <p:spPr>
          <a:xfrm>
            <a:off x="1952989" y="5154680"/>
            <a:ext cx="5473307" cy="8818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SI TRATTA DI UNA «PRIOR OBLIGATION» RISPETTO AL CONTRATTO CHE SARÀ FIRMATO CON L’EDITORE (SAREBBE TENUTO A RISPETTARLO)</a:t>
            </a:r>
          </a:p>
        </p:txBody>
      </p:sp>
      <p:sp>
        <p:nvSpPr>
          <p:cNvPr id="38" name="Rettangolo 37">
            <a:extLst>
              <a:ext uri="{FF2B5EF4-FFF2-40B4-BE49-F238E27FC236}">
                <a16:creationId xmlns:a16="http://schemas.microsoft.com/office/drawing/2014/main" id="{59CB218D-A588-47E2-8C92-034E37D06471}"/>
              </a:ext>
            </a:extLst>
          </p:cNvPr>
          <p:cNvSpPr/>
          <p:nvPr/>
        </p:nvSpPr>
        <p:spPr>
          <a:xfrm>
            <a:off x="1952988" y="6168789"/>
            <a:ext cx="5473307" cy="68921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NELLA GUIDA HEU C’È UN MODELLO DI CLAUSOLA DA SOTTOPORRE ALL’EDITORE</a:t>
            </a:r>
          </a:p>
        </p:txBody>
      </p:sp>
      <p:sp>
        <p:nvSpPr>
          <p:cNvPr id="14" name="Freccia a destra 13">
            <a:extLst>
              <a:ext uri="{FF2B5EF4-FFF2-40B4-BE49-F238E27FC236}">
                <a16:creationId xmlns:a16="http://schemas.microsoft.com/office/drawing/2014/main" id="{64085DDE-ED07-485C-92C5-AC0762185E0D}"/>
              </a:ext>
            </a:extLst>
          </p:cNvPr>
          <p:cNvSpPr/>
          <p:nvPr/>
        </p:nvSpPr>
        <p:spPr>
          <a:xfrm>
            <a:off x="239469" y="3354272"/>
            <a:ext cx="1764981" cy="2357280"/>
          </a:xfrm>
          <a:prstGeom prst="rightArrow">
            <a:avLst/>
          </a:prstGeom>
          <a:solidFill>
            <a:srgbClr val="1843A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 SAREBBE BENE CHE GLI ATENEI AVESSERO UNA POLITICA DI CESSIONE NON ESCLUSIVA</a:t>
            </a:r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153E7653-8B14-4F41-9511-0E6D2427A84F}"/>
              </a:ext>
            </a:extLst>
          </p:cNvPr>
          <p:cNvGrpSpPr/>
          <p:nvPr/>
        </p:nvGrpSpPr>
        <p:grpSpPr>
          <a:xfrm>
            <a:off x="814312" y="996944"/>
            <a:ext cx="7207728" cy="2443439"/>
            <a:chOff x="814312" y="996944"/>
            <a:chExt cx="7207728" cy="2443439"/>
          </a:xfrm>
        </p:grpSpPr>
        <p:grpSp>
          <p:nvGrpSpPr>
            <p:cNvPr id="15" name="Gruppo 14">
              <a:extLst>
                <a:ext uri="{FF2B5EF4-FFF2-40B4-BE49-F238E27FC236}">
                  <a16:creationId xmlns:a16="http://schemas.microsoft.com/office/drawing/2014/main" id="{388D7347-654A-4F0A-9E56-71AE2C0F073B}"/>
                </a:ext>
              </a:extLst>
            </p:cNvPr>
            <p:cNvGrpSpPr/>
            <p:nvPr/>
          </p:nvGrpSpPr>
          <p:grpSpPr>
            <a:xfrm>
              <a:off x="814312" y="996944"/>
              <a:ext cx="7207728" cy="2443439"/>
              <a:chOff x="814312" y="996944"/>
              <a:chExt cx="7207728" cy="2443439"/>
            </a:xfrm>
          </p:grpSpPr>
          <p:grpSp>
            <p:nvGrpSpPr>
              <p:cNvPr id="10" name="Gruppo 9">
                <a:extLst>
                  <a:ext uri="{FF2B5EF4-FFF2-40B4-BE49-F238E27FC236}">
                    <a16:creationId xmlns:a16="http://schemas.microsoft.com/office/drawing/2014/main" id="{F1A86342-E855-43CE-9A2D-AAEE6987B0AD}"/>
                  </a:ext>
                </a:extLst>
              </p:cNvPr>
              <p:cNvGrpSpPr/>
              <p:nvPr/>
            </p:nvGrpSpPr>
            <p:grpSpPr>
              <a:xfrm>
                <a:off x="1131307" y="996944"/>
                <a:ext cx="6203628" cy="1231066"/>
                <a:chOff x="1131307" y="1029060"/>
                <a:chExt cx="6203628" cy="1231066"/>
              </a:xfrm>
            </p:grpSpPr>
            <p:pic>
              <p:nvPicPr>
                <p:cNvPr id="9" name="Immagine 8">
                  <a:extLst>
                    <a:ext uri="{FF2B5EF4-FFF2-40B4-BE49-F238E27FC236}">
                      <a16:creationId xmlns:a16="http://schemas.microsoft.com/office/drawing/2014/main" id="{0E08125C-CF5A-4EF3-878C-C75420D88B7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t="41501" r="693"/>
                <a:stretch/>
              </p:blipFill>
              <p:spPr>
                <a:xfrm>
                  <a:off x="1799164" y="1029060"/>
                  <a:ext cx="4891831" cy="759654"/>
                </a:xfrm>
                <a:prstGeom prst="rect">
                  <a:avLst/>
                </a:prstGeom>
              </p:spPr>
            </p:pic>
            <p:pic>
              <p:nvPicPr>
                <p:cNvPr id="35" name="Immagine 34">
                  <a:extLst>
                    <a:ext uri="{FF2B5EF4-FFF2-40B4-BE49-F238E27FC236}">
                      <a16:creationId xmlns:a16="http://schemas.microsoft.com/office/drawing/2014/main" id="{D78D6300-B6F7-4303-9228-3BD37596A9F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7"/>
                <a:srcRect l="-1" r="1289" b="85309"/>
                <a:stretch/>
              </p:blipFill>
              <p:spPr>
                <a:xfrm>
                  <a:off x="1131307" y="1761355"/>
                  <a:ext cx="6203628" cy="498771"/>
                </a:xfrm>
                <a:prstGeom prst="rect">
                  <a:avLst/>
                </a:prstGeom>
              </p:spPr>
            </p:pic>
          </p:grpSp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B64B9E79-CD48-495C-B053-97539E0B3FD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14312" y="2941612"/>
                <a:ext cx="7207728" cy="498771"/>
              </a:xfrm>
              <a:prstGeom prst="rect">
                <a:avLst/>
              </a:prstGeom>
            </p:spPr>
          </p:pic>
        </p:grpSp>
        <p:cxnSp>
          <p:nvCxnSpPr>
            <p:cNvPr id="11" name="Connettore diritto 10">
              <a:extLst>
                <a:ext uri="{FF2B5EF4-FFF2-40B4-BE49-F238E27FC236}">
                  <a16:creationId xmlns:a16="http://schemas.microsoft.com/office/drawing/2014/main" id="{A5D8BE28-707D-49EF-BEB6-08C38AC24B4A}"/>
                </a:ext>
              </a:extLst>
            </p:cNvPr>
            <p:cNvCxnSpPr>
              <a:endCxn id="8" idx="3"/>
            </p:cNvCxnSpPr>
            <p:nvPr/>
          </p:nvCxnSpPr>
          <p:spPr>
            <a:xfrm>
              <a:off x="2153540" y="3187581"/>
              <a:ext cx="5868500" cy="34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4744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37" grpId="0" animBg="1"/>
      <p:bldP spid="38" grpId="0" animBg="1"/>
      <p:bldP spid="14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7"/>
          <p:cNvCxnSpPr/>
          <p:nvPr/>
        </p:nvCxnSpPr>
        <p:spPr>
          <a:xfrm>
            <a:off x="5660574" y="5834740"/>
            <a:ext cx="0" cy="0"/>
          </a:xfrm>
          <a:prstGeom prst="straightConnector1">
            <a:avLst/>
          </a:prstGeom>
          <a:noFill/>
          <a:ln w="6345">
            <a:solidFill>
              <a:srgbClr val="5B9BD5"/>
            </a:solidFill>
            <a:prstDash val="solid"/>
            <a:miter/>
          </a:ln>
        </p:spPr>
      </p:cxnSp>
      <p:sp>
        <p:nvSpPr>
          <p:cNvPr id="2" name="Rettangolo 1"/>
          <p:cNvSpPr/>
          <p:nvPr/>
        </p:nvSpPr>
        <p:spPr>
          <a:xfrm>
            <a:off x="7055892" y="5595581"/>
            <a:ext cx="1132764" cy="286603"/>
          </a:xfrm>
          <a:prstGeom prst="rect">
            <a:avLst/>
          </a:prstGeom>
          <a:solidFill>
            <a:srgbClr val="133F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5" name="Connettore diritto 4"/>
          <p:cNvCxnSpPr/>
          <p:nvPr/>
        </p:nvCxnSpPr>
        <p:spPr>
          <a:xfrm>
            <a:off x="7124132" y="5895832"/>
            <a:ext cx="1119117" cy="1364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tangolo 18"/>
          <p:cNvSpPr/>
          <p:nvPr/>
        </p:nvSpPr>
        <p:spPr>
          <a:xfrm>
            <a:off x="7124132" y="5936777"/>
            <a:ext cx="1119117" cy="232012"/>
          </a:xfrm>
          <a:prstGeom prst="rect">
            <a:avLst/>
          </a:prstGeom>
          <a:solidFill>
            <a:srgbClr val="181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ttangolo 20"/>
          <p:cNvSpPr/>
          <p:nvPr/>
        </p:nvSpPr>
        <p:spPr>
          <a:xfrm>
            <a:off x="8243249" y="5704764"/>
            <a:ext cx="464023" cy="388962"/>
          </a:xfrm>
          <a:prstGeom prst="rect">
            <a:avLst/>
          </a:prstGeom>
          <a:solidFill>
            <a:srgbClr val="2A30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23" name="Connettore diritto 22"/>
          <p:cNvCxnSpPr/>
          <p:nvPr/>
        </p:nvCxnSpPr>
        <p:spPr>
          <a:xfrm>
            <a:off x="8093121" y="5158859"/>
            <a:ext cx="136476" cy="72333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olo 2">
            <a:extLst>
              <a:ext uri="{FF2B5EF4-FFF2-40B4-BE49-F238E27FC236}">
                <a16:creationId xmlns:a16="http://schemas.microsoft.com/office/drawing/2014/main" id="{34C9EA32-CECF-4FF1-B6B5-602A90C6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1" y="26429"/>
            <a:ext cx="825043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HEU – Grant Agreement - TESTI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3B49DE44-941F-447D-AC31-2F590D943A6D}"/>
              </a:ext>
            </a:extLst>
          </p:cNvPr>
          <p:cNvGrpSpPr/>
          <p:nvPr/>
        </p:nvGrpSpPr>
        <p:grpSpPr>
          <a:xfrm>
            <a:off x="7724251" y="878882"/>
            <a:ext cx="1353356" cy="1819664"/>
            <a:chOff x="1969252" y="2453234"/>
            <a:chExt cx="1353356" cy="1819664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D414BAC6-F647-44CD-A0B3-9E6064FCC125}"/>
                </a:ext>
              </a:extLst>
            </p:cNvPr>
            <p:cNvPicPr/>
            <p:nvPr/>
          </p:nvPicPr>
          <p:blipFill rotWithShape="1">
            <a:blip r:embed="rId4"/>
            <a:srcRect l="41713" t="13058" r="26541" b="10216"/>
            <a:stretch/>
          </p:blipFill>
          <p:spPr bwMode="auto">
            <a:xfrm>
              <a:off x="1969252" y="2453234"/>
              <a:ext cx="1353356" cy="1819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43EA5039-C315-4F6D-A8BD-A6928705385F}"/>
                </a:ext>
              </a:extLst>
            </p:cNvPr>
            <p:cNvSpPr txBox="1"/>
            <p:nvPr/>
          </p:nvSpPr>
          <p:spPr>
            <a:xfrm>
              <a:off x="2227999" y="2666735"/>
              <a:ext cx="835862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V.1 </a:t>
              </a:r>
              <a:r>
                <a:rPr kumimoji="0" lang="it-IT" sz="9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Feb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 2021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57" name="Rettangolo 56">
            <a:extLst>
              <a:ext uri="{FF2B5EF4-FFF2-40B4-BE49-F238E27FC236}">
                <a16:creationId xmlns:a16="http://schemas.microsoft.com/office/drawing/2014/main" id="{829BA82F-7EC5-4DDE-8B29-46851CFDE748}"/>
              </a:ext>
            </a:extLst>
          </p:cNvPr>
          <p:cNvSpPr/>
          <p:nvPr/>
        </p:nvSpPr>
        <p:spPr>
          <a:xfrm>
            <a:off x="1419750" y="3886496"/>
            <a:ext cx="6057822" cy="99315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METADATI FAIR E SEMPRE OPEN CON LICENZA CC0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INSERIRE GRANT NUMBER E ACRONIMO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PER OPENAIRE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570EFC57-7604-4E4A-A62A-141DB6A9FF4E}"/>
              </a:ext>
            </a:extLst>
          </p:cNvPr>
          <p:cNvGrpSpPr/>
          <p:nvPr/>
        </p:nvGrpSpPr>
        <p:grpSpPr>
          <a:xfrm>
            <a:off x="863125" y="996944"/>
            <a:ext cx="6861126" cy="2891796"/>
            <a:chOff x="863125" y="996944"/>
            <a:chExt cx="6861126" cy="2891796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F1A86342-E855-43CE-9A2D-AAEE6987B0AD}"/>
                </a:ext>
              </a:extLst>
            </p:cNvPr>
            <p:cNvGrpSpPr/>
            <p:nvPr/>
          </p:nvGrpSpPr>
          <p:grpSpPr>
            <a:xfrm>
              <a:off x="1131307" y="996944"/>
              <a:ext cx="6203628" cy="1231066"/>
              <a:chOff x="1131307" y="1029060"/>
              <a:chExt cx="6203628" cy="1231066"/>
            </a:xfrm>
          </p:grpSpPr>
          <p:pic>
            <p:nvPicPr>
              <p:cNvPr id="9" name="Immagine 8">
                <a:extLst>
                  <a:ext uri="{FF2B5EF4-FFF2-40B4-BE49-F238E27FC236}">
                    <a16:creationId xmlns:a16="http://schemas.microsoft.com/office/drawing/2014/main" id="{0E08125C-CF5A-4EF3-878C-C75420D88B7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t="41501" r="693"/>
              <a:stretch/>
            </p:blipFill>
            <p:spPr>
              <a:xfrm>
                <a:off x="1799164" y="1029060"/>
                <a:ext cx="4891831" cy="75965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35" name="Immagine 34">
                <a:extLst>
                  <a:ext uri="{FF2B5EF4-FFF2-40B4-BE49-F238E27FC236}">
                    <a16:creationId xmlns:a16="http://schemas.microsoft.com/office/drawing/2014/main" id="{D78D6300-B6F7-4303-9228-3BD37596A9F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/>
              <a:srcRect l="-1" r="1289" b="85309"/>
              <a:stretch/>
            </p:blipFill>
            <p:spPr>
              <a:xfrm>
                <a:off x="1131307" y="1761355"/>
                <a:ext cx="6203628" cy="49877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pic>
          <p:nvPicPr>
            <p:cNvPr id="7" name="Immagine 6">
              <a:extLst>
                <a:ext uri="{FF2B5EF4-FFF2-40B4-BE49-F238E27FC236}">
                  <a16:creationId xmlns:a16="http://schemas.microsoft.com/office/drawing/2014/main" id="{B9F1059F-0800-4432-A827-D7E7898E680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63125" y="2226843"/>
              <a:ext cx="6861126" cy="166189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pic>
        <p:nvPicPr>
          <p:cNvPr id="12" name="Immagine 11">
            <a:extLst>
              <a:ext uri="{FF2B5EF4-FFF2-40B4-BE49-F238E27FC236}">
                <a16:creationId xmlns:a16="http://schemas.microsoft.com/office/drawing/2014/main" id="{01566857-0E0A-46A8-AAF4-762F4CFC39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4479" y="5067923"/>
            <a:ext cx="8424381" cy="6041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7" name="Rettangolo 26">
            <a:extLst>
              <a:ext uri="{FF2B5EF4-FFF2-40B4-BE49-F238E27FC236}">
                <a16:creationId xmlns:a16="http://schemas.microsoft.com/office/drawing/2014/main" id="{C5BF87C1-142D-4554-962C-D5C2EE3329F4}"/>
              </a:ext>
            </a:extLst>
          </p:cNvPr>
          <p:cNvSpPr/>
          <p:nvPr/>
        </p:nvSpPr>
        <p:spPr>
          <a:xfrm>
            <a:off x="863125" y="5902656"/>
            <a:ext cx="7287522" cy="743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SOLO LE SPESE PER PUBBLICAZIONI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FULL OPEN ACCESS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SONO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RIMBORSABILI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SONO ESCLUSE LE RIVISTE IBRIDE</a:t>
            </a:r>
          </a:p>
        </p:txBody>
      </p:sp>
    </p:spTree>
    <p:extLst>
      <p:ext uri="{BB962C8B-B14F-4D97-AF65-F5344CB8AC3E}">
        <p14:creationId xmlns:p14="http://schemas.microsoft.com/office/powerpoint/2010/main" val="17228073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27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93373" y="89556"/>
            <a:ext cx="7886700" cy="1325559"/>
          </a:xfrm>
        </p:spPr>
        <p:txBody>
          <a:bodyPr/>
          <a:lstStyle/>
          <a:p>
            <a:r>
              <a:rPr lang="it-IT" dirty="0" err="1">
                <a:solidFill>
                  <a:schemeClr val="bg1"/>
                </a:solidFill>
              </a:rPr>
              <a:t>Mandatory</a:t>
            </a:r>
            <a:r>
              <a:rPr lang="it-IT" dirty="0">
                <a:solidFill>
                  <a:schemeClr val="bg1"/>
                </a:solidFill>
              </a:rPr>
              <a:t> OS practices /testi / riepilogo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B28588D-D308-4C60-A54F-40E2D3D5AC18}"/>
              </a:ext>
            </a:extLst>
          </p:cNvPr>
          <p:cNvPicPr/>
          <p:nvPr/>
        </p:nvPicPr>
        <p:blipFill rotWithShape="1">
          <a:blip r:embed="rId3"/>
          <a:srcRect l="73562" t="74156" r="18552" b="22155"/>
          <a:stretch/>
        </p:blipFill>
        <p:spPr bwMode="auto">
          <a:xfrm rot="264758">
            <a:off x="7003757" y="5562463"/>
            <a:ext cx="1841432" cy="6727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Rettangolo 2">
            <a:extLst>
              <a:ext uri="{FF2B5EF4-FFF2-40B4-BE49-F238E27FC236}">
                <a16:creationId xmlns:a16="http://schemas.microsoft.com/office/drawing/2014/main" id="{CDF5D298-8EB1-4113-A8B7-A2FC7E98EA9D}"/>
              </a:ext>
            </a:extLst>
          </p:cNvPr>
          <p:cNvSpPr/>
          <p:nvPr/>
        </p:nvSpPr>
        <p:spPr>
          <a:xfrm>
            <a:off x="933825" y="4167554"/>
            <a:ext cx="7475456" cy="254197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OPEN ACCESS AI TESTI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: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DEPOSITO IN TRUSTED REPOSITORY [SEMPRE]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DARE 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ACCESSO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IMMEDIATO</a:t>
            </a:r>
            <a:b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MANTENENDO I DIRITTI 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PER POTERLO FARE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OGNI ELEMENTO UTILE A VALIDARE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METADATI OPEN + GRANT PER OPENAIRE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0DB82866-236A-480C-8D3E-1BC8173AA23D}"/>
              </a:ext>
            </a:extLst>
          </p:cNvPr>
          <p:cNvSpPr/>
          <p:nvPr/>
        </p:nvSpPr>
        <p:spPr>
          <a:xfrm>
            <a:off x="6599583" y="2693586"/>
            <a:ext cx="2268759" cy="165860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 DETTAGLIARE ANCHE NELLA PROPOSTA. COME SARÀ CONFORME IL PROGETTO A QUESTI OBBLIGHI?</a:t>
            </a:r>
          </a:p>
        </p:txBody>
      </p:sp>
    </p:spTree>
    <p:extLst>
      <p:ext uri="{BB962C8B-B14F-4D97-AF65-F5344CB8AC3E}">
        <p14:creationId xmlns:p14="http://schemas.microsoft.com/office/powerpoint/2010/main" val="4020014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215988E-77CB-438A-98FF-7F583C6A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6935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[IL DEPOSITO]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240274E1-CEC6-4882-BC3B-9C7408FE5764}"/>
              </a:ext>
            </a:extLst>
          </p:cNvPr>
          <p:cNvSpPr/>
          <p:nvPr/>
        </p:nvSpPr>
        <p:spPr>
          <a:xfrm>
            <a:off x="628648" y="1178603"/>
            <a:ext cx="2713383" cy="9640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IN HEU «DEPOSITO» È SEMPRE IL PRIMO STEP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9BAEC021-E06E-45AD-9096-CA4A0A9FF2FA}"/>
              </a:ext>
            </a:extLst>
          </p:cNvPr>
          <p:cNvSpPr/>
          <p:nvPr/>
        </p:nvSpPr>
        <p:spPr>
          <a:xfrm>
            <a:off x="628648" y="3576857"/>
            <a:ext cx="2713383" cy="9640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SERVE PER CONSERVAZIONE+ TEXT/DATA MINIG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75BDC3EA-044B-4B73-AFFE-B6EE6C31F578}"/>
              </a:ext>
            </a:extLst>
          </p:cNvPr>
          <p:cNvSpPr/>
          <p:nvPr/>
        </p:nvSpPr>
        <p:spPr>
          <a:xfrm>
            <a:off x="628648" y="5847523"/>
            <a:ext cx="2713383" cy="9640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IL SECONDO STEP È DARE ACCESSO IMMEDIATO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1CF78F48-50EB-41FD-8A94-B852A7DF9205}"/>
              </a:ext>
            </a:extLst>
          </p:cNvPr>
          <p:cNvSpPr/>
          <p:nvPr/>
        </p:nvSpPr>
        <p:spPr>
          <a:xfrm>
            <a:off x="4213364" y="2652087"/>
            <a:ext cx="4301986" cy="1232452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È UN PO’ DIVERSO DALLA «GREEN ROAD» TRADIZIONALE CHE SI USA PER «LIBERARE» UN PAPER PUBBLICATO IN ABBONAMENTO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5996633E-B4EF-4D93-B76B-69F3E2714D7A}"/>
              </a:ext>
            </a:extLst>
          </p:cNvPr>
          <p:cNvSpPr/>
          <p:nvPr/>
        </p:nvSpPr>
        <p:spPr>
          <a:xfrm>
            <a:off x="628648" y="2373046"/>
            <a:ext cx="2713383" cy="9640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OBBLIGATORIO SEMPRE, ANCHE SE PUBBLICATE SU RIVISTA OPEN ACCESS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FCB64FCE-C1CA-40CA-A1DB-F47AA4BFE86A}"/>
              </a:ext>
            </a:extLst>
          </p:cNvPr>
          <p:cNvSpPr/>
          <p:nvPr/>
        </p:nvSpPr>
        <p:spPr>
          <a:xfrm>
            <a:off x="4213364" y="4141822"/>
            <a:ext cx="4301986" cy="1232452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NELLA «GREEN ROAD» PRIMA PUBBLICATE, POI VERIFICATE IN SHERPA ROMEO VERSIONE ED EMABRGO E DEPOSITATE 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C23B541A-C676-4F58-8A78-80888634658D}"/>
              </a:ext>
            </a:extLst>
          </p:cNvPr>
          <p:cNvSpPr/>
          <p:nvPr/>
        </p:nvSpPr>
        <p:spPr>
          <a:xfrm>
            <a:off x="4213364" y="5631557"/>
            <a:ext cx="4301986" cy="842129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[…QUINDI NORMALMENTE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NON HA SENSO DEPOSITARE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 AVETE PUBBLICATO IN OPEN ACCESS]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5BBE9281-998E-45ED-961E-115C2F1C4783}"/>
              </a:ext>
            </a:extLst>
          </p:cNvPr>
          <p:cNvSpPr/>
          <p:nvPr/>
        </p:nvSpPr>
        <p:spPr>
          <a:xfrm>
            <a:off x="628648" y="4667463"/>
            <a:ext cx="2713383" cy="9640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VA DEPOSITATO POSTPRINT O PDF EDITORIALE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NON PRE-PRINT</a:t>
            </a:r>
          </a:p>
        </p:txBody>
      </p:sp>
    </p:spTree>
    <p:extLst>
      <p:ext uri="{BB962C8B-B14F-4D97-AF65-F5344CB8AC3E}">
        <p14:creationId xmlns:p14="http://schemas.microsoft.com/office/powerpoint/2010/main" val="404158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4501E64-E645-40BF-8411-49616BF19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733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Preliminari: Open su cosa?</a:t>
            </a:r>
          </a:p>
        </p:txBody>
      </p:sp>
      <p:grpSp>
        <p:nvGrpSpPr>
          <p:cNvPr id="8" name="Gruppo 7">
            <a:extLst>
              <a:ext uri="{FF2B5EF4-FFF2-40B4-BE49-F238E27FC236}">
                <a16:creationId xmlns:a16="http://schemas.microsoft.com/office/drawing/2014/main" id="{585A0466-4FED-4018-B259-2AA8E2A1ACDA}"/>
              </a:ext>
            </a:extLst>
          </p:cNvPr>
          <p:cNvGrpSpPr/>
          <p:nvPr/>
        </p:nvGrpSpPr>
        <p:grpSpPr>
          <a:xfrm>
            <a:off x="1026104" y="4615962"/>
            <a:ext cx="7489246" cy="2013438"/>
            <a:chOff x="1026104" y="4615962"/>
            <a:chExt cx="7489246" cy="2013438"/>
          </a:xfrm>
        </p:grpSpPr>
        <p:grpSp>
          <p:nvGrpSpPr>
            <p:cNvPr id="6" name="Gruppo 5">
              <a:extLst>
                <a:ext uri="{FF2B5EF4-FFF2-40B4-BE49-F238E27FC236}">
                  <a16:creationId xmlns:a16="http://schemas.microsoft.com/office/drawing/2014/main" id="{6A8D3460-A1F5-4CD0-A3BF-D68290A0716F}"/>
                </a:ext>
              </a:extLst>
            </p:cNvPr>
            <p:cNvGrpSpPr/>
            <p:nvPr/>
          </p:nvGrpSpPr>
          <p:grpSpPr>
            <a:xfrm>
              <a:off x="1026104" y="4615962"/>
              <a:ext cx="7489246" cy="1239716"/>
              <a:chOff x="1026104" y="4615962"/>
              <a:chExt cx="7489246" cy="1239716"/>
            </a:xfrm>
          </p:grpSpPr>
          <p:pic>
            <p:nvPicPr>
              <p:cNvPr id="3" name="Immagine 2">
                <a:extLst>
                  <a:ext uri="{FF2B5EF4-FFF2-40B4-BE49-F238E27FC236}">
                    <a16:creationId xmlns:a16="http://schemas.microsoft.com/office/drawing/2014/main" id="{E4C45089-EC03-421D-9C90-53A98FD94E6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r="-847" b="63284"/>
              <a:stretch/>
            </p:blipFill>
            <p:spPr>
              <a:xfrm>
                <a:off x="1026104" y="4615962"/>
                <a:ext cx="7489246" cy="1239716"/>
              </a:xfrm>
              <a:prstGeom prst="rect">
                <a:avLst/>
              </a:prstGeom>
            </p:spPr>
          </p:pic>
          <p:cxnSp>
            <p:nvCxnSpPr>
              <p:cNvPr id="5" name="Connettore diritto 4">
                <a:extLst>
                  <a:ext uri="{FF2B5EF4-FFF2-40B4-BE49-F238E27FC236}">
                    <a16:creationId xmlns:a16="http://schemas.microsoft.com/office/drawing/2014/main" id="{FB257FA4-CEA9-469A-A42D-E5E44B7C3638}"/>
                  </a:ext>
                </a:extLst>
              </p:cNvPr>
              <p:cNvCxnSpPr/>
              <p:nvPr/>
            </p:nvCxnSpPr>
            <p:spPr>
              <a:xfrm>
                <a:off x="4404946" y="5609492"/>
                <a:ext cx="3130062" cy="0"/>
              </a:xfrm>
              <a:prstGeom prst="line">
                <a:avLst/>
              </a:prstGeom>
              <a:ln w="38100">
                <a:solidFill>
                  <a:srgbClr val="C8222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Rettangolo 6">
              <a:extLst>
                <a:ext uri="{FF2B5EF4-FFF2-40B4-BE49-F238E27FC236}">
                  <a16:creationId xmlns:a16="http://schemas.microsoft.com/office/drawing/2014/main" id="{E5956228-8FC3-431C-8B32-3329D705A099}"/>
                </a:ext>
              </a:extLst>
            </p:cNvPr>
            <p:cNvSpPr/>
            <p:nvPr/>
          </p:nvSpPr>
          <p:spPr>
            <a:xfrm>
              <a:off x="1987062" y="5715001"/>
              <a:ext cx="6057900" cy="914399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LA VERSIONE PEER-REVIEWED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[AUTHORS’ ACCEPTED MANUSCRIPT O VERSION OF RECORD]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NON BASTA IL PREPRINT SU ARXIV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3308501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C94DDE0-A4D9-4194-9ED3-6BDBDB4D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9617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TESTI</a:t>
            </a:r>
            <a:br>
              <a:rPr lang="it-IT" dirty="0">
                <a:solidFill>
                  <a:schemeClr val="bg1"/>
                </a:solidFill>
              </a:rPr>
            </a:br>
            <a:r>
              <a:rPr lang="it-IT" dirty="0">
                <a:solidFill>
                  <a:schemeClr val="bg1"/>
                </a:solidFill>
              </a:rPr>
              <a:t>Tre modi per essere conformi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11172DCB-B579-4C03-AEC7-FB37D8641C27}"/>
              </a:ext>
            </a:extLst>
          </p:cNvPr>
          <p:cNvSpPr/>
          <p:nvPr/>
        </p:nvSpPr>
        <p:spPr>
          <a:xfrm>
            <a:off x="225669" y="4572001"/>
            <a:ext cx="4800600" cy="7033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1. PUBBLICO SU ORE – OPEN RESEARCH EUROPE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F198E2AE-6ADA-40EC-A300-B2D786ED4B97}"/>
              </a:ext>
            </a:extLst>
          </p:cNvPr>
          <p:cNvSpPr/>
          <p:nvPr/>
        </p:nvSpPr>
        <p:spPr>
          <a:xfrm>
            <a:off x="732564" y="5337694"/>
            <a:ext cx="4800600" cy="7033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2. PUBBLICO SU UNA RIVISTA OPEN ACCESS E DEPOSITO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55B549FF-4779-4FBF-A086-18BE14597076}"/>
              </a:ext>
            </a:extLst>
          </p:cNvPr>
          <p:cNvSpPr/>
          <p:nvPr/>
        </p:nvSpPr>
        <p:spPr>
          <a:xfrm>
            <a:off x="1555984" y="6103387"/>
            <a:ext cx="4800600" cy="7033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3. PUBBLICO SU UNA RIVISTA TRADIZIONALE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E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MANTENGO I DIRITTI PER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DEPOSITO+ ACCESSO IMMEDIATO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D0B1AAE8-EB67-4CCB-AB5E-604DC75C625A}"/>
              </a:ext>
            </a:extLst>
          </p:cNvPr>
          <p:cNvSpPr/>
          <p:nvPr/>
        </p:nvSpPr>
        <p:spPr>
          <a:xfrm>
            <a:off x="5218043" y="4661452"/>
            <a:ext cx="1341783" cy="52677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NESSUN COSTO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071408E9-B98A-4B53-A2EA-54C60013AC6B}"/>
              </a:ext>
            </a:extLst>
          </p:cNvPr>
          <p:cNvSpPr/>
          <p:nvPr/>
        </p:nvSpPr>
        <p:spPr>
          <a:xfrm>
            <a:off x="5619304" y="5425999"/>
            <a:ext cx="1881043" cy="52677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POSSIBILE APC - RIMBORSATA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77013544-7220-4FE1-BAE3-7DEA24B9FA6F}"/>
              </a:ext>
            </a:extLst>
          </p:cNvPr>
          <p:cNvSpPr/>
          <p:nvPr/>
        </p:nvSpPr>
        <p:spPr>
          <a:xfrm>
            <a:off x="7574829" y="5425999"/>
            <a:ext cx="1569172" cy="52677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NO RIMBORSO PER IBRIDO</a:t>
            </a:r>
          </a:p>
        </p:txBody>
      </p:sp>
    </p:spTree>
    <p:extLst>
      <p:ext uri="{BB962C8B-B14F-4D97-AF65-F5344CB8AC3E}">
        <p14:creationId xmlns:p14="http://schemas.microsoft.com/office/powerpoint/2010/main" val="86383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uppo 11">
            <a:extLst>
              <a:ext uri="{FF2B5EF4-FFF2-40B4-BE49-F238E27FC236}">
                <a16:creationId xmlns:a16="http://schemas.microsoft.com/office/drawing/2014/main" id="{CF9734E9-FD31-4A97-BEDE-B4A26387FEA5}"/>
              </a:ext>
            </a:extLst>
          </p:cNvPr>
          <p:cNvGrpSpPr/>
          <p:nvPr/>
        </p:nvGrpSpPr>
        <p:grpSpPr>
          <a:xfrm>
            <a:off x="1600158" y="1146106"/>
            <a:ext cx="7228772" cy="3895913"/>
            <a:chOff x="1752255" y="1319945"/>
            <a:chExt cx="7228772" cy="3895913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4F739DC6-C3FE-4DAE-8DDD-D25EAA88E0F9}"/>
                </a:ext>
              </a:extLst>
            </p:cNvPr>
            <p:cNvGrpSpPr/>
            <p:nvPr/>
          </p:nvGrpSpPr>
          <p:grpSpPr>
            <a:xfrm>
              <a:off x="1752255" y="1319945"/>
              <a:ext cx="7228772" cy="3895913"/>
              <a:chOff x="1752255" y="1319945"/>
              <a:chExt cx="7228772" cy="3895913"/>
            </a:xfrm>
          </p:grpSpPr>
          <p:pic>
            <p:nvPicPr>
              <p:cNvPr id="3" name="Immagine 2">
                <a:extLst>
                  <a:ext uri="{FF2B5EF4-FFF2-40B4-BE49-F238E27FC236}">
                    <a16:creationId xmlns:a16="http://schemas.microsoft.com/office/drawing/2014/main" id="{0E27064D-8A65-4A25-AB11-590581A7CBF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52255" y="2200049"/>
                <a:ext cx="5639490" cy="3015809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4" name="Immagine 3">
                <a:extLst>
                  <a:ext uri="{FF2B5EF4-FFF2-40B4-BE49-F238E27FC236}">
                    <a16:creationId xmlns:a16="http://schemas.microsoft.com/office/drawing/2014/main" id="{B4337C49-13D5-4BFD-BFB9-54B82705ECA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024643" y="1319945"/>
                <a:ext cx="1956384" cy="101906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970D9C04-6EF6-4425-8F85-1BDE34AD0277}"/>
                </a:ext>
              </a:extLst>
            </p:cNvPr>
            <p:cNvSpPr/>
            <p:nvPr/>
          </p:nvSpPr>
          <p:spPr>
            <a:xfrm>
              <a:off x="8499805" y="2149451"/>
              <a:ext cx="481222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ORE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AC56EDD3-5033-43EF-8DDA-10BC6E6EA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268" y="89452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Come fare / 1. pubblico in ORE</a:t>
            </a:r>
          </a:p>
        </p:txBody>
      </p:sp>
      <p:sp>
        <p:nvSpPr>
          <p:cNvPr id="8" name="Freccia a gallone 7">
            <a:extLst>
              <a:ext uri="{FF2B5EF4-FFF2-40B4-BE49-F238E27FC236}">
                <a16:creationId xmlns:a16="http://schemas.microsoft.com/office/drawing/2014/main" id="{B93C53EB-39B9-4269-89AF-530A7F06AF68}"/>
              </a:ext>
            </a:extLst>
          </p:cNvPr>
          <p:cNvSpPr/>
          <p:nvPr/>
        </p:nvSpPr>
        <p:spPr>
          <a:xfrm>
            <a:off x="1263414" y="4814317"/>
            <a:ext cx="1886143" cy="484632"/>
          </a:xfrm>
          <a:prstGeom prst="chevron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DEPOSITO [INCLUSO]</a:t>
            </a:r>
          </a:p>
        </p:txBody>
      </p:sp>
      <p:sp>
        <p:nvSpPr>
          <p:cNvPr id="9" name="Freccia a gallone 8">
            <a:extLst>
              <a:ext uri="{FF2B5EF4-FFF2-40B4-BE49-F238E27FC236}">
                <a16:creationId xmlns:a16="http://schemas.microsoft.com/office/drawing/2014/main" id="{857209DD-B5F5-45DF-964F-17D21813E1BB}"/>
              </a:ext>
            </a:extLst>
          </p:cNvPr>
          <p:cNvSpPr/>
          <p:nvPr/>
        </p:nvSpPr>
        <p:spPr>
          <a:xfrm>
            <a:off x="3046646" y="4816795"/>
            <a:ext cx="1886143" cy="484632"/>
          </a:xfrm>
          <a:prstGeom prst="chevro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OPEN IMMEDIATO</a:t>
            </a: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F05669C6-2751-406D-B81B-5AE360DF9B6F}"/>
              </a:ext>
            </a:extLst>
          </p:cNvPr>
          <p:cNvSpPr/>
          <p:nvPr/>
        </p:nvSpPr>
        <p:spPr>
          <a:xfrm>
            <a:off x="6896510" y="4596395"/>
            <a:ext cx="2126370" cy="84659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CON QUESTO SIETE GIÀ CONFORMI</a:t>
            </a: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321E6E17-3EA6-4C2B-8CB1-40C24A95B018}"/>
              </a:ext>
            </a:extLst>
          </p:cNvPr>
          <p:cNvSpPr/>
          <p:nvPr/>
        </p:nvSpPr>
        <p:spPr>
          <a:xfrm>
            <a:off x="163039" y="5521386"/>
            <a:ext cx="1437119" cy="84659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CON ORE, IN PIÙ:</a:t>
            </a:r>
          </a:p>
        </p:txBody>
      </p:sp>
      <p:sp>
        <p:nvSpPr>
          <p:cNvPr id="15" name="Freccia a gallone 14">
            <a:extLst>
              <a:ext uri="{FF2B5EF4-FFF2-40B4-BE49-F238E27FC236}">
                <a16:creationId xmlns:a16="http://schemas.microsoft.com/office/drawing/2014/main" id="{B059A28E-658C-4F93-A803-D052625C2DC4}"/>
              </a:ext>
            </a:extLst>
          </p:cNvPr>
          <p:cNvSpPr/>
          <p:nvPr/>
        </p:nvSpPr>
        <p:spPr>
          <a:xfrm>
            <a:off x="1714510" y="5702365"/>
            <a:ext cx="1886143" cy="484632"/>
          </a:xfrm>
          <a:prstGeom prst="chevron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GRATIS</a:t>
            </a:r>
          </a:p>
        </p:txBody>
      </p:sp>
      <p:sp>
        <p:nvSpPr>
          <p:cNvPr id="16" name="Freccia a gallone 15">
            <a:extLst>
              <a:ext uri="{FF2B5EF4-FFF2-40B4-BE49-F238E27FC236}">
                <a16:creationId xmlns:a16="http://schemas.microsoft.com/office/drawing/2014/main" id="{19D792CD-C4D5-4AA5-85E7-49F4A11BA52F}"/>
              </a:ext>
            </a:extLst>
          </p:cNvPr>
          <p:cNvSpPr/>
          <p:nvPr/>
        </p:nvSpPr>
        <p:spPr>
          <a:xfrm>
            <a:off x="3523739" y="5716979"/>
            <a:ext cx="1886143" cy="484632"/>
          </a:xfrm>
          <a:prstGeom prst="chevron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OPEN PEER REVIEW</a:t>
            </a:r>
          </a:p>
        </p:txBody>
      </p:sp>
      <p:sp>
        <p:nvSpPr>
          <p:cNvPr id="17" name="Freccia a gallone 16">
            <a:extLst>
              <a:ext uri="{FF2B5EF4-FFF2-40B4-BE49-F238E27FC236}">
                <a16:creationId xmlns:a16="http://schemas.microsoft.com/office/drawing/2014/main" id="{2DF52C34-1A7E-4E10-8AEC-68FBE0A84826}"/>
              </a:ext>
            </a:extLst>
          </p:cNvPr>
          <p:cNvSpPr/>
          <p:nvPr/>
        </p:nvSpPr>
        <p:spPr>
          <a:xfrm>
            <a:off x="4829878" y="4826296"/>
            <a:ext cx="1886143" cy="484632"/>
          </a:xfrm>
          <a:prstGeom prst="chevron">
            <a:avLst/>
          </a:prstGeom>
          <a:solidFill>
            <a:srgbClr val="004494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DATI/INFO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[INCLUSO]</a:t>
            </a:r>
          </a:p>
        </p:txBody>
      </p:sp>
      <p:sp>
        <p:nvSpPr>
          <p:cNvPr id="18" name="Freccia a gallone 17">
            <a:extLst>
              <a:ext uri="{FF2B5EF4-FFF2-40B4-BE49-F238E27FC236}">
                <a16:creationId xmlns:a16="http://schemas.microsoft.com/office/drawing/2014/main" id="{7EC5387B-4890-433D-AB14-859845C04317}"/>
              </a:ext>
            </a:extLst>
          </p:cNvPr>
          <p:cNvSpPr/>
          <p:nvPr/>
        </p:nvSpPr>
        <p:spPr>
          <a:xfrm>
            <a:off x="5332968" y="5711894"/>
            <a:ext cx="1886143" cy="484632"/>
          </a:xfrm>
          <a:prstGeom prst="chevron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INDICIZZAZIONE</a:t>
            </a:r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57A29948-A77D-463A-9FDD-729BE84B813A}"/>
              </a:ext>
            </a:extLst>
          </p:cNvPr>
          <p:cNvSpPr/>
          <p:nvPr/>
        </p:nvSpPr>
        <p:spPr>
          <a:xfrm>
            <a:off x="3515288" y="6299105"/>
            <a:ext cx="1809229" cy="4846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CONTA COME PRATICA OPEN</a:t>
            </a:r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7A27F9D9-5675-4ECF-85C1-C4AABEC0E047}"/>
              </a:ext>
            </a:extLst>
          </p:cNvPr>
          <p:cNvSpPr/>
          <p:nvPr/>
        </p:nvSpPr>
        <p:spPr>
          <a:xfrm>
            <a:off x="5430418" y="6299105"/>
            <a:ext cx="1809229" cy="4846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CONTA PER MAX IMPATTO</a:t>
            </a: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F4754AD1-62D5-4DDB-B4AC-010309499E7B}"/>
              </a:ext>
            </a:extLst>
          </p:cNvPr>
          <p:cNvSpPr/>
          <p:nvPr/>
        </p:nvSpPr>
        <p:spPr>
          <a:xfrm>
            <a:off x="1653108" y="6283916"/>
            <a:ext cx="1809229" cy="4846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NON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INCLUDERE NEL BUDGET</a:t>
            </a:r>
          </a:p>
        </p:txBody>
      </p:sp>
    </p:spTree>
    <p:extLst>
      <p:ext uri="{BB962C8B-B14F-4D97-AF65-F5344CB8AC3E}">
        <p14:creationId xmlns:p14="http://schemas.microsoft.com/office/powerpoint/2010/main" val="306220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olo 1">
            <a:extLst>
              <a:ext uri="{FF2B5EF4-FFF2-40B4-BE49-F238E27FC236}">
                <a16:creationId xmlns:a16="http://schemas.microsoft.com/office/drawing/2014/main" id="{B636BCE5-570F-4CFA-9423-49CA86E49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199" y="322396"/>
            <a:ext cx="8267521" cy="1325563"/>
          </a:xfrm>
        </p:spPr>
        <p:txBody>
          <a:bodyPr>
            <a:norm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Come fare / 2. Pubblico su una rivista Open Access</a:t>
            </a:r>
          </a:p>
        </p:txBody>
      </p:sp>
      <p:grpSp>
        <p:nvGrpSpPr>
          <p:cNvPr id="28" name="Gruppo 27">
            <a:extLst>
              <a:ext uri="{FF2B5EF4-FFF2-40B4-BE49-F238E27FC236}">
                <a16:creationId xmlns:a16="http://schemas.microsoft.com/office/drawing/2014/main" id="{47792B29-B5C3-4783-9554-9704DE5894C5}"/>
              </a:ext>
            </a:extLst>
          </p:cNvPr>
          <p:cNvGrpSpPr/>
          <p:nvPr/>
        </p:nvGrpSpPr>
        <p:grpSpPr>
          <a:xfrm>
            <a:off x="3597288" y="1775531"/>
            <a:ext cx="2897025" cy="1369769"/>
            <a:chOff x="3597288" y="1775531"/>
            <a:chExt cx="2897025" cy="1369769"/>
          </a:xfrm>
        </p:grpSpPr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A88405F3-EF97-4B20-9323-06CEF914E3BE}"/>
                </a:ext>
              </a:extLst>
            </p:cNvPr>
            <p:cNvGrpSpPr/>
            <p:nvPr/>
          </p:nvGrpSpPr>
          <p:grpSpPr>
            <a:xfrm>
              <a:off x="4010799" y="1775531"/>
              <a:ext cx="2036802" cy="865534"/>
              <a:chOff x="6476689" y="843585"/>
              <a:chExt cx="2503521" cy="951141"/>
            </a:xfrm>
          </p:grpSpPr>
          <p:pic>
            <p:nvPicPr>
              <p:cNvPr id="14" name="Immagine 13">
                <a:extLst>
                  <a:ext uri="{FF2B5EF4-FFF2-40B4-BE49-F238E27FC236}">
                    <a16:creationId xmlns:a16="http://schemas.microsoft.com/office/drawing/2014/main" id="{7B0ACD36-D221-4EDA-A100-31DAFD3EEC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6476689" y="843585"/>
                <a:ext cx="2376266" cy="777072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440C6F52-97C1-4935-9F78-6B667A3BFA6A}"/>
                  </a:ext>
                </a:extLst>
              </p:cNvPr>
              <p:cNvSpPr txBox="1"/>
              <p:nvPr/>
            </p:nvSpPr>
            <p:spPr>
              <a:xfrm>
                <a:off x="8288079" y="1446588"/>
                <a:ext cx="692131" cy="3481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4"/>
                  </a:rPr>
                  <a:t>DOAJ</a:t>
                </a:r>
                <a:r>
                  <a:rPr kumimoji="0" lang="it-IT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21" name="Rettangolo 20">
              <a:extLst>
                <a:ext uri="{FF2B5EF4-FFF2-40B4-BE49-F238E27FC236}">
                  <a16:creationId xmlns:a16="http://schemas.microsoft.com/office/drawing/2014/main" id="{BD36FDBB-6D24-4543-8E7A-7B7F9A37D53C}"/>
                </a:ext>
              </a:extLst>
            </p:cNvPr>
            <p:cNvSpPr/>
            <p:nvPr/>
          </p:nvSpPr>
          <p:spPr>
            <a:xfrm>
              <a:off x="3597288" y="2498720"/>
              <a:ext cx="2897025" cy="64658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OLTRE 17.000 RIVISTE</a:t>
              </a:r>
              <a:b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</a:b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FULL OPEN ACCESS</a:t>
              </a:r>
            </a:p>
          </p:txBody>
        </p:sp>
      </p:grpSp>
      <p:grpSp>
        <p:nvGrpSpPr>
          <p:cNvPr id="27" name="Gruppo 26">
            <a:extLst>
              <a:ext uri="{FF2B5EF4-FFF2-40B4-BE49-F238E27FC236}">
                <a16:creationId xmlns:a16="http://schemas.microsoft.com/office/drawing/2014/main" id="{E0A281EC-5299-4845-AF99-8429DA850FBC}"/>
              </a:ext>
            </a:extLst>
          </p:cNvPr>
          <p:cNvGrpSpPr/>
          <p:nvPr/>
        </p:nvGrpSpPr>
        <p:grpSpPr>
          <a:xfrm>
            <a:off x="173766" y="4158761"/>
            <a:ext cx="8851386" cy="2569180"/>
            <a:chOff x="292614" y="3580561"/>
            <a:chExt cx="8851386" cy="2569180"/>
          </a:xfrm>
        </p:grpSpPr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20714261-85C9-497D-B329-4CAC0C7C942D}"/>
                </a:ext>
              </a:extLst>
            </p:cNvPr>
            <p:cNvSpPr/>
            <p:nvPr/>
          </p:nvSpPr>
          <p:spPr>
            <a:xfrm>
              <a:off x="3165893" y="4123978"/>
              <a:ext cx="2897025" cy="976356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it-IT" dirty="0">
                  <a:solidFill>
                    <a:prstClr val="white"/>
                  </a:solidFill>
                  <a:latin typeface="Calibri Light" panose="020F0302020204030204"/>
                </a:rPr>
                <a:t>30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% CHIEDE PAGAMENTO SPESE PUBBLICAZIONE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250-2900 $</a:t>
              </a:r>
            </a:p>
          </p:txBody>
        </p:sp>
        <p:grpSp>
          <p:nvGrpSpPr>
            <p:cNvPr id="7" name="Gruppo 6">
              <a:extLst>
                <a:ext uri="{FF2B5EF4-FFF2-40B4-BE49-F238E27FC236}">
                  <a16:creationId xmlns:a16="http://schemas.microsoft.com/office/drawing/2014/main" id="{15777F16-B667-478F-BA91-CA634213D453}"/>
                </a:ext>
              </a:extLst>
            </p:cNvPr>
            <p:cNvGrpSpPr/>
            <p:nvPr/>
          </p:nvGrpSpPr>
          <p:grpSpPr>
            <a:xfrm>
              <a:off x="292614" y="4050927"/>
              <a:ext cx="2948905" cy="2098814"/>
              <a:chOff x="335343" y="2675054"/>
              <a:chExt cx="2948905" cy="2098814"/>
            </a:xfrm>
          </p:grpSpPr>
          <p:pic>
            <p:nvPicPr>
              <p:cNvPr id="5" name="Immagine 4">
                <a:extLst>
                  <a:ext uri="{FF2B5EF4-FFF2-40B4-BE49-F238E27FC236}">
                    <a16:creationId xmlns:a16="http://schemas.microsoft.com/office/drawing/2014/main" id="{DE166F23-F926-4082-9D1A-B046F71266A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5343" y="2675054"/>
                <a:ext cx="2948905" cy="2098814"/>
              </a:xfrm>
              <a:prstGeom prst="rect">
                <a:avLst/>
              </a:prstGeom>
            </p:spPr>
          </p:pic>
          <p:sp>
            <p:nvSpPr>
              <p:cNvPr id="20" name="CasellaDiTesto 19">
                <a:extLst>
                  <a:ext uri="{FF2B5EF4-FFF2-40B4-BE49-F238E27FC236}">
                    <a16:creationId xmlns:a16="http://schemas.microsoft.com/office/drawing/2014/main" id="{71CF9F09-6A12-4E51-9A8B-1DBD53A5580D}"/>
                  </a:ext>
                </a:extLst>
              </p:cNvPr>
              <p:cNvSpPr txBox="1"/>
              <p:nvPr/>
            </p:nvSpPr>
            <p:spPr>
              <a:xfrm>
                <a:off x="1124034" y="2729119"/>
                <a:ext cx="1405783" cy="2769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6"/>
                  </a:rPr>
                  <a:t>ESAC market </a:t>
                </a:r>
                <a:r>
                  <a:rPr kumimoji="0" lang="it-IT" sz="12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6"/>
                  </a:rPr>
                  <a:t>watch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26" name="Rettangolo 25">
              <a:extLst>
                <a:ext uri="{FF2B5EF4-FFF2-40B4-BE49-F238E27FC236}">
                  <a16:creationId xmlns:a16="http://schemas.microsoft.com/office/drawing/2014/main" id="{F10E1AE6-752B-4370-954A-3FD622B60AC3}"/>
                </a:ext>
              </a:extLst>
            </p:cNvPr>
            <p:cNvSpPr/>
            <p:nvPr/>
          </p:nvSpPr>
          <p:spPr>
            <a:xfrm>
              <a:off x="6246975" y="3580561"/>
              <a:ext cx="2897025" cy="1697737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EVENTUALI SPESE VANNO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INCLUSE NEL BUDGET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PER CALCOLARE, UNA MEDIA IN ESAC MARKET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CONTROLLATE LA VOSTRA RIVISTA</a:t>
              </a:r>
            </a:p>
          </p:txBody>
        </p:sp>
      </p:grpSp>
      <p:sp>
        <p:nvSpPr>
          <p:cNvPr id="29" name="Freccia a gallone 28">
            <a:extLst>
              <a:ext uri="{FF2B5EF4-FFF2-40B4-BE49-F238E27FC236}">
                <a16:creationId xmlns:a16="http://schemas.microsoft.com/office/drawing/2014/main" id="{683749A3-1EFE-4ED0-840E-A7A14A81DBE1}"/>
              </a:ext>
            </a:extLst>
          </p:cNvPr>
          <p:cNvSpPr/>
          <p:nvPr/>
        </p:nvSpPr>
        <p:spPr>
          <a:xfrm>
            <a:off x="934120" y="3207917"/>
            <a:ext cx="1886143" cy="484632"/>
          </a:xfrm>
          <a:prstGeom prst="chevron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DEPOSITO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[STA A VOI]</a:t>
            </a:r>
          </a:p>
        </p:txBody>
      </p:sp>
      <p:sp>
        <p:nvSpPr>
          <p:cNvPr id="30" name="Freccia a gallone 29">
            <a:extLst>
              <a:ext uri="{FF2B5EF4-FFF2-40B4-BE49-F238E27FC236}">
                <a16:creationId xmlns:a16="http://schemas.microsoft.com/office/drawing/2014/main" id="{A5008447-8A20-4860-9CA3-650A89380B2F}"/>
              </a:ext>
            </a:extLst>
          </p:cNvPr>
          <p:cNvSpPr/>
          <p:nvPr/>
        </p:nvSpPr>
        <p:spPr>
          <a:xfrm>
            <a:off x="2685857" y="3220140"/>
            <a:ext cx="1886143" cy="484632"/>
          </a:xfrm>
          <a:prstGeom prst="chevro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OPEN IMMEDIATO</a:t>
            </a:r>
          </a:p>
        </p:txBody>
      </p:sp>
      <p:sp>
        <p:nvSpPr>
          <p:cNvPr id="31" name="Rettangolo 30">
            <a:extLst>
              <a:ext uri="{FF2B5EF4-FFF2-40B4-BE49-F238E27FC236}">
                <a16:creationId xmlns:a16="http://schemas.microsoft.com/office/drawing/2014/main" id="{C126F092-6A43-47AE-85C2-8DA77B5DCC15}"/>
              </a:ext>
            </a:extLst>
          </p:cNvPr>
          <p:cNvSpPr/>
          <p:nvPr/>
        </p:nvSpPr>
        <p:spPr>
          <a:xfrm>
            <a:off x="6498918" y="3184651"/>
            <a:ext cx="2010161" cy="6092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SIETE CONFORMI</a:t>
            </a:r>
          </a:p>
        </p:txBody>
      </p:sp>
      <p:sp>
        <p:nvSpPr>
          <p:cNvPr id="34" name="Freccia in giù 33">
            <a:extLst>
              <a:ext uri="{FF2B5EF4-FFF2-40B4-BE49-F238E27FC236}">
                <a16:creationId xmlns:a16="http://schemas.microsoft.com/office/drawing/2014/main" id="{94CFB6B9-7F40-408E-BD25-7048A08ABC3B}"/>
              </a:ext>
            </a:extLst>
          </p:cNvPr>
          <p:cNvSpPr/>
          <p:nvPr/>
        </p:nvSpPr>
        <p:spPr>
          <a:xfrm>
            <a:off x="2726972" y="3731248"/>
            <a:ext cx="1719926" cy="978408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COSTI?</a:t>
            </a:r>
          </a:p>
        </p:txBody>
      </p:sp>
      <p:sp>
        <p:nvSpPr>
          <p:cNvPr id="35" name="Freccia a gallone 34">
            <a:extLst>
              <a:ext uri="{FF2B5EF4-FFF2-40B4-BE49-F238E27FC236}">
                <a16:creationId xmlns:a16="http://schemas.microsoft.com/office/drawing/2014/main" id="{DFB00C1A-3B66-4500-920E-2B7E2022FDAC}"/>
              </a:ext>
            </a:extLst>
          </p:cNvPr>
          <p:cNvSpPr/>
          <p:nvPr/>
        </p:nvSpPr>
        <p:spPr>
          <a:xfrm>
            <a:off x="4437594" y="3220140"/>
            <a:ext cx="1886143" cy="484632"/>
          </a:xfrm>
          <a:prstGeom prst="chevron">
            <a:avLst/>
          </a:prstGeom>
          <a:solidFill>
            <a:srgbClr val="004494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DATI/INFO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[STA A VOI]</a:t>
            </a:r>
          </a:p>
        </p:txBody>
      </p:sp>
      <p:sp>
        <p:nvSpPr>
          <p:cNvPr id="36" name="Rettangolo 35">
            <a:extLst>
              <a:ext uri="{FF2B5EF4-FFF2-40B4-BE49-F238E27FC236}">
                <a16:creationId xmlns:a16="http://schemas.microsoft.com/office/drawing/2014/main" id="{AB771325-25D2-4E1E-8DB3-AFD9BBB2DC32}"/>
              </a:ext>
            </a:extLst>
          </p:cNvPr>
          <p:cNvSpPr/>
          <p:nvPr/>
        </p:nvSpPr>
        <p:spPr>
          <a:xfrm>
            <a:off x="3815862" y="5856499"/>
            <a:ext cx="4693217" cy="9197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RIMBORSABILI SOLO SPESE PER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FULL OPEN ACCESS (NO IBRIDO)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DIGITALE (NO LIBRI A STAMPA)</a:t>
            </a:r>
          </a:p>
        </p:txBody>
      </p:sp>
      <p:sp>
        <p:nvSpPr>
          <p:cNvPr id="37" name="Rettangolo 36">
            <a:extLst>
              <a:ext uri="{FF2B5EF4-FFF2-40B4-BE49-F238E27FC236}">
                <a16:creationId xmlns:a16="http://schemas.microsoft.com/office/drawing/2014/main" id="{3F7E47B1-B048-43D0-8A2F-301844812651}"/>
              </a:ext>
            </a:extLst>
          </p:cNvPr>
          <p:cNvSpPr/>
          <p:nvPr/>
        </p:nvSpPr>
        <p:spPr>
          <a:xfrm>
            <a:off x="934119" y="3804842"/>
            <a:ext cx="1650905" cy="735734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IRIS/APERTO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ZENODO</a:t>
            </a:r>
          </a:p>
        </p:txBody>
      </p:sp>
      <p:sp>
        <p:nvSpPr>
          <p:cNvPr id="38" name="Rettangolo 37">
            <a:extLst>
              <a:ext uri="{FF2B5EF4-FFF2-40B4-BE49-F238E27FC236}">
                <a16:creationId xmlns:a16="http://schemas.microsoft.com/office/drawing/2014/main" id="{CB732DC0-FE8B-4B92-B21E-54FF4A88A637}"/>
              </a:ext>
            </a:extLst>
          </p:cNvPr>
          <p:cNvSpPr/>
          <p:nvPr/>
        </p:nvSpPr>
        <p:spPr>
          <a:xfrm>
            <a:off x="4477196" y="3777823"/>
            <a:ext cx="1650905" cy="735734"/>
          </a:xfrm>
          <a:prstGeom prst="rect">
            <a:avLst/>
          </a:prstGeom>
          <a:solidFill>
            <a:srgbClr val="0044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ZENODO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[RE3DATA]</a:t>
            </a:r>
          </a:p>
        </p:txBody>
      </p:sp>
    </p:spTree>
    <p:extLst>
      <p:ext uri="{BB962C8B-B14F-4D97-AF65-F5344CB8AC3E}">
        <p14:creationId xmlns:p14="http://schemas.microsoft.com/office/powerpoint/2010/main" val="160679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3F9C763-0D6E-4BC7-888C-BC0454242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534" y="321163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Come fare / 3. Pubblico su una rivista tradizionale </a:t>
            </a:r>
            <a:endParaRPr lang="it-IT" dirty="0"/>
          </a:p>
        </p:txBody>
      </p:sp>
      <p:sp>
        <p:nvSpPr>
          <p:cNvPr id="5" name="Freccia a gallone 4">
            <a:extLst>
              <a:ext uri="{FF2B5EF4-FFF2-40B4-BE49-F238E27FC236}">
                <a16:creationId xmlns:a16="http://schemas.microsoft.com/office/drawing/2014/main" id="{DAC97788-3C3C-41DA-BF2A-62D3A7E3B520}"/>
              </a:ext>
            </a:extLst>
          </p:cNvPr>
          <p:cNvSpPr/>
          <p:nvPr/>
        </p:nvSpPr>
        <p:spPr>
          <a:xfrm>
            <a:off x="479180" y="1819086"/>
            <a:ext cx="1886143" cy="484632"/>
          </a:xfrm>
          <a:prstGeom prst="chevron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DEPOSITO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[STA A VOI]</a:t>
            </a:r>
          </a:p>
        </p:txBody>
      </p:sp>
      <p:sp>
        <p:nvSpPr>
          <p:cNvPr id="6" name="Freccia a gallone 5">
            <a:extLst>
              <a:ext uri="{FF2B5EF4-FFF2-40B4-BE49-F238E27FC236}">
                <a16:creationId xmlns:a16="http://schemas.microsoft.com/office/drawing/2014/main" id="{88BB6867-34FC-4854-8239-EA9847E36676}"/>
              </a:ext>
            </a:extLst>
          </p:cNvPr>
          <p:cNvSpPr/>
          <p:nvPr/>
        </p:nvSpPr>
        <p:spPr>
          <a:xfrm>
            <a:off x="2685857" y="1846211"/>
            <a:ext cx="1886143" cy="484632"/>
          </a:xfrm>
          <a:prstGeom prst="chevro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OPEN IMMEDIATO</a:t>
            </a:r>
          </a:p>
        </p:txBody>
      </p:sp>
      <p:sp>
        <p:nvSpPr>
          <p:cNvPr id="7" name="Freccia a gallone 6">
            <a:extLst>
              <a:ext uri="{FF2B5EF4-FFF2-40B4-BE49-F238E27FC236}">
                <a16:creationId xmlns:a16="http://schemas.microsoft.com/office/drawing/2014/main" id="{ECBFA895-C7BE-4D28-8A63-05CD3A114DE0}"/>
              </a:ext>
            </a:extLst>
          </p:cNvPr>
          <p:cNvSpPr/>
          <p:nvPr/>
        </p:nvSpPr>
        <p:spPr>
          <a:xfrm>
            <a:off x="4892536" y="1837245"/>
            <a:ext cx="1886143" cy="484632"/>
          </a:xfrm>
          <a:prstGeom prst="chevron">
            <a:avLst/>
          </a:prstGeom>
          <a:solidFill>
            <a:srgbClr val="004494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DATI/INFO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[STA A VOI]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96AD81F3-4969-4C55-BE25-08DF9510BFA7}"/>
              </a:ext>
            </a:extLst>
          </p:cNvPr>
          <p:cNvSpPr/>
          <p:nvPr/>
        </p:nvSpPr>
        <p:spPr>
          <a:xfrm>
            <a:off x="6886016" y="1819086"/>
            <a:ext cx="2010161" cy="6092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SIETE CONFORMI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2C11ACDB-0A2A-4C16-A95F-412DDD8B63C8}"/>
              </a:ext>
            </a:extLst>
          </p:cNvPr>
          <p:cNvSpPr/>
          <p:nvPr/>
        </p:nvSpPr>
        <p:spPr>
          <a:xfrm>
            <a:off x="479180" y="2476078"/>
            <a:ext cx="1650905" cy="735734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IRIS/APERTO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ZENODO</a:t>
            </a:r>
          </a:p>
        </p:txBody>
      </p:sp>
      <p:sp>
        <p:nvSpPr>
          <p:cNvPr id="10" name="Freccia in giù 9">
            <a:extLst>
              <a:ext uri="{FF2B5EF4-FFF2-40B4-BE49-F238E27FC236}">
                <a16:creationId xmlns:a16="http://schemas.microsoft.com/office/drawing/2014/main" id="{8E87E1F4-4DB2-4862-9A63-2B84975CFB91}"/>
              </a:ext>
            </a:extLst>
          </p:cNvPr>
          <p:cNvSpPr/>
          <p:nvPr/>
        </p:nvSpPr>
        <p:spPr>
          <a:xfrm>
            <a:off x="2685857" y="2330843"/>
            <a:ext cx="1847825" cy="978408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POSSO?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F84CA89C-0774-4F9B-9D13-EE777D65FCD3}"/>
              </a:ext>
            </a:extLst>
          </p:cNvPr>
          <p:cNvSpPr/>
          <p:nvPr/>
        </p:nvSpPr>
        <p:spPr>
          <a:xfrm>
            <a:off x="4892536" y="2476078"/>
            <a:ext cx="1650905" cy="735734"/>
          </a:xfrm>
          <a:prstGeom prst="rect">
            <a:avLst/>
          </a:prstGeom>
          <a:solidFill>
            <a:srgbClr val="0044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ZENODO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[RE3DATA]</a:t>
            </a:r>
          </a:p>
        </p:txBody>
      </p:sp>
      <p:grpSp>
        <p:nvGrpSpPr>
          <p:cNvPr id="24" name="Gruppo 23">
            <a:extLst>
              <a:ext uri="{FF2B5EF4-FFF2-40B4-BE49-F238E27FC236}">
                <a16:creationId xmlns:a16="http://schemas.microsoft.com/office/drawing/2014/main" id="{044F4D27-E988-4D14-B94C-F98E9A0669B6}"/>
              </a:ext>
            </a:extLst>
          </p:cNvPr>
          <p:cNvGrpSpPr/>
          <p:nvPr/>
        </p:nvGrpSpPr>
        <p:grpSpPr>
          <a:xfrm>
            <a:off x="219808" y="3304679"/>
            <a:ext cx="5498180" cy="1463041"/>
            <a:chOff x="219808" y="3304679"/>
            <a:chExt cx="5498180" cy="1463041"/>
          </a:xfrm>
        </p:grpSpPr>
        <p:grpSp>
          <p:nvGrpSpPr>
            <p:cNvPr id="19" name="Gruppo 18">
              <a:extLst>
                <a:ext uri="{FF2B5EF4-FFF2-40B4-BE49-F238E27FC236}">
                  <a16:creationId xmlns:a16="http://schemas.microsoft.com/office/drawing/2014/main" id="{C830B927-04AC-43CE-976C-D8CDDDE60BE6}"/>
                </a:ext>
              </a:extLst>
            </p:cNvPr>
            <p:cNvGrpSpPr/>
            <p:nvPr/>
          </p:nvGrpSpPr>
          <p:grpSpPr>
            <a:xfrm>
              <a:off x="1671562" y="3304679"/>
              <a:ext cx="4046426" cy="1463041"/>
              <a:chOff x="1671562" y="3304679"/>
              <a:chExt cx="4046426" cy="1463041"/>
            </a:xfrm>
          </p:grpSpPr>
          <p:grpSp>
            <p:nvGrpSpPr>
              <p:cNvPr id="17" name="Gruppo 16">
                <a:extLst>
                  <a:ext uri="{FF2B5EF4-FFF2-40B4-BE49-F238E27FC236}">
                    <a16:creationId xmlns:a16="http://schemas.microsoft.com/office/drawing/2014/main" id="{45F7C94F-81CF-4288-AAD6-409BE73F2998}"/>
                  </a:ext>
                </a:extLst>
              </p:cNvPr>
              <p:cNvGrpSpPr/>
              <p:nvPr/>
            </p:nvGrpSpPr>
            <p:grpSpPr>
              <a:xfrm>
                <a:off x="1671562" y="3304679"/>
                <a:ext cx="4046426" cy="1463041"/>
                <a:chOff x="1671562" y="3304679"/>
                <a:chExt cx="4046426" cy="1463041"/>
              </a:xfrm>
            </p:grpSpPr>
            <p:pic>
              <p:nvPicPr>
                <p:cNvPr id="12" name="Immagine 11">
                  <a:extLst>
                    <a:ext uri="{FF2B5EF4-FFF2-40B4-BE49-F238E27FC236}">
                      <a16:creationId xmlns:a16="http://schemas.microsoft.com/office/drawing/2014/main" id="{145A94CF-226E-496F-B4D9-B22E76D5569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" r="55220" b="53483"/>
                <a:stretch/>
              </p:blipFill>
              <p:spPr>
                <a:xfrm>
                  <a:off x="2786717" y="3304679"/>
                  <a:ext cx="1684421" cy="978408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16" name="Immagine 15">
                  <a:extLst>
                    <a:ext uri="{FF2B5EF4-FFF2-40B4-BE49-F238E27FC236}">
                      <a16:creationId xmlns:a16="http://schemas.microsoft.com/office/drawing/2014/main" id="{65455A2F-8DAB-457D-BF72-2E0462D7D8A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/>
                <a:srcRect l="4600" t="62176" r="12156" b="23005"/>
                <a:stretch/>
              </p:blipFill>
              <p:spPr>
                <a:xfrm>
                  <a:off x="1671562" y="4283087"/>
                  <a:ext cx="4046426" cy="484633"/>
                </a:xfrm>
                <a:prstGeom prst="rect">
                  <a:avLst/>
                </a:prstGeom>
              </p:spPr>
            </p:pic>
          </p:grpSp>
          <p:sp>
            <p:nvSpPr>
              <p:cNvPr id="18" name="Rettangolo 17">
                <a:extLst>
                  <a:ext uri="{FF2B5EF4-FFF2-40B4-BE49-F238E27FC236}">
                    <a16:creationId xmlns:a16="http://schemas.microsoft.com/office/drawing/2014/main" id="{13061F05-26CB-40AE-B6B7-655CAED8A004}"/>
                  </a:ext>
                </a:extLst>
              </p:cNvPr>
              <p:cNvSpPr/>
              <p:nvPr/>
            </p:nvSpPr>
            <p:spPr>
              <a:xfrm>
                <a:off x="3111798" y="3378881"/>
                <a:ext cx="1034257" cy="24622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5"/>
                  </a:rPr>
                  <a:t>SHERPA ROMEO</a:t>
                </a:r>
                <a:endParaRPr kumimoji="0" lang="it-IT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0" name="Rettangolo 19">
              <a:extLst>
                <a:ext uri="{FF2B5EF4-FFF2-40B4-BE49-F238E27FC236}">
                  <a16:creationId xmlns:a16="http://schemas.microsoft.com/office/drawing/2014/main" id="{5A12318F-B584-48F6-955F-29203049AA41}"/>
                </a:ext>
              </a:extLst>
            </p:cNvPr>
            <p:cNvSpPr/>
            <p:nvPr/>
          </p:nvSpPr>
          <p:spPr>
            <a:xfrm>
              <a:off x="219808" y="3384920"/>
              <a:ext cx="2414416" cy="835269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VERIFICATE</a:t>
              </a:r>
              <a:b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</a:b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EVENTUALE EMBARGO </a:t>
              </a:r>
              <a:b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</a:b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(SHERPA ROMEO)</a:t>
              </a:r>
            </a:p>
          </p:txBody>
        </p:sp>
      </p:grpSp>
      <p:sp>
        <p:nvSpPr>
          <p:cNvPr id="21" name="Rettangolo 20">
            <a:extLst>
              <a:ext uri="{FF2B5EF4-FFF2-40B4-BE49-F238E27FC236}">
                <a16:creationId xmlns:a16="http://schemas.microsoft.com/office/drawing/2014/main" id="{8D2757B9-E83A-4C3D-B7A5-03158328AF02}"/>
              </a:ext>
            </a:extLst>
          </p:cNvPr>
          <p:cNvSpPr/>
          <p:nvPr/>
        </p:nvSpPr>
        <p:spPr>
          <a:xfrm>
            <a:off x="1671561" y="4852826"/>
            <a:ext cx="4046426" cy="83526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SE VIENE RICHIESTO EMBARGO, DOVETE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MANTENERE I DIRITTI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PER DARE ACCESSO IMMEDIATO NELL’ARCHIVIO OPEN</a:t>
            </a:r>
          </a:p>
        </p:txBody>
      </p:sp>
      <p:sp>
        <p:nvSpPr>
          <p:cNvPr id="22" name="Rettangolo 21">
            <a:extLst>
              <a:ext uri="{FF2B5EF4-FFF2-40B4-BE49-F238E27FC236}">
                <a16:creationId xmlns:a16="http://schemas.microsoft.com/office/drawing/2014/main" id="{7A094D14-E441-420E-8D30-5239648E0218}"/>
              </a:ext>
            </a:extLst>
          </p:cNvPr>
          <p:cNvSpPr/>
          <p:nvPr/>
        </p:nvSpPr>
        <p:spPr>
          <a:xfrm>
            <a:off x="1671561" y="5817696"/>
            <a:ext cx="4046426" cy="83526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SI TRATTA DI UNA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PRIOR OBLIGATION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VERSO L’ENTE FINANZIATORE CON CUI AVETE FIRMATO AGREEMENT</a:t>
            </a:r>
          </a:p>
        </p:txBody>
      </p:sp>
      <p:sp>
        <p:nvSpPr>
          <p:cNvPr id="23" name="Rettangolo 22">
            <a:extLst>
              <a:ext uri="{FF2B5EF4-FFF2-40B4-BE49-F238E27FC236}">
                <a16:creationId xmlns:a16="http://schemas.microsoft.com/office/drawing/2014/main" id="{909778B4-CC4D-4DC3-A81A-8038B4580F9C}"/>
              </a:ext>
            </a:extLst>
          </p:cNvPr>
          <p:cNvSpPr/>
          <p:nvPr/>
        </p:nvSpPr>
        <p:spPr>
          <a:xfrm>
            <a:off x="5943600" y="5817696"/>
            <a:ext cx="2952577" cy="846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NELLA PROGRAMME GUIDE P.49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CLAUSOLA DA AGGIUNGERE AI CONTRATTI</a:t>
            </a:r>
          </a:p>
        </p:txBody>
      </p: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D9E4A671-C03B-453D-8A04-6DE42D43F7CB}"/>
              </a:ext>
            </a:extLst>
          </p:cNvPr>
          <p:cNvGrpSpPr/>
          <p:nvPr/>
        </p:nvGrpSpPr>
        <p:grpSpPr>
          <a:xfrm>
            <a:off x="5099998" y="3341413"/>
            <a:ext cx="3942091" cy="1200587"/>
            <a:chOff x="5099998" y="3341413"/>
            <a:chExt cx="3942091" cy="1200587"/>
          </a:xfrm>
        </p:grpSpPr>
        <p:sp>
          <p:nvSpPr>
            <p:cNvPr id="3" name="Freccia a destra 2">
              <a:extLst>
                <a:ext uri="{FF2B5EF4-FFF2-40B4-BE49-F238E27FC236}">
                  <a16:creationId xmlns:a16="http://schemas.microsoft.com/office/drawing/2014/main" id="{5DF452E5-0322-4C81-8834-32277B631D91}"/>
                </a:ext>
              </a:extLst>
            </p:cNvPr>
            <p:cNvSpPr/>
            <p:nvPr/>
          </p:nvSpPr>
          <p:spPr>
            <a:xfrm>
              <a:off x="5099998" y="3341413"/>
              <a:ext cx="1886142" cy="1200587"/>
            </a:xfrm>
            <a:prstGeom prst="rightArrow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COSTI?</a:t>
              </a:r>
            </a:p>
          </p:txBody>
        </p:sp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2A265CF8-ADF3-4C98-BAE1-103E926A7676}"/>
                </a:ext>
              </a:extLst>
            </p:cNvPr>
            <p:cNvSpPr/>
            <p:nvPr/>
          </p:nvSpPr>
          <p:spPr>
            <a:xfrm>
              <a:off x="7155947" y="3418060"/>
              <a:ext cx="1886142" cy="865028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OPEN CHOICE IBRIDA NON RIMBORSABILE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1000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21" grpId="0" animBg="1"/>
      <p:bldP spid="22" grpId="0" animBg="1"/>
      <p:bldP spid="23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3F9C763-0D6E-4BC7-888C-BC0454242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534" y="321163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Come fare / 3. Pubblico su una rivista tradizionale </a:t>
            </a:r>
            <a:endParaRPr lang="it-IT" dirty="0"/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63006B2C-6D43-47EC-A216-BC74E187F5D8}"/>
              </a:ext>
            </a:extLst>
          </p:cNvPr>
          <p:cNvGrpSpPr/>
          <p:nvPr/>
        </p:nvGrpSpPr>
        <p:grpSpPr>
          <a:xfrm>
            <a:off x="342900" y="2244671"/>
            <a:ext cx="8458200" cy="4467486"/>
            <a:chOff x="342900" y="2244671"/>
            <a:chExt cx="8458200" cy="4467486"/>
          </a:xfrm>
        </p:grpSpPr>
        <p:grpSp>
          <p:nvGrpSpPr>
            <p:cNvPr id="6" name="Gruppo 5">
              <a:extLst>
                <a:ext uri="{FF2B5EF4-FFF2-40B4-BE49-F238E27FC236}">
                  <a16:creationId xmlns:a16="http://schemas.microsoft.com/office/drawing/2014/main" id="{C162BF2A-C6FB-4C1B-BC9A-2B83287EA79A}"/>
                </a:ext>
              </a:extLst>
            </p:cNvPr>
            <p:cNvGrpSpPr/>
            <p:nvPr/>
          </p:nvGrpSpPr>
          <p:grpSpPr>
            <a:xfrm>
              <a:off x="342900" y="2244671"/>
              <a:ext cx="8458200" cy="3927460"/>
              <a:chOff x="342900" y="2244671"/>
              <a:chExt cx="8458200" cy="3927460"/>
            </a:xfrm>
          </p:grpSpPr>
          <p:grpSp>
            <p:nvGrpSpPr>
              <p:cNvPr id="4" name="Gruppo 3">
                <a:extLst>
                  <a:ext uri="{FF2B5EF4-FFF2-40B4-BE49-F238E27FC236}">
                    <a16:creationId xmlns:a16="http://schemas.microsoft.com/office/drawing/2014/main" id="{48598951-0476-48E3-9970-80002EAAC005}"/>
                  </a:ext>
                </a:extLst>
              </p:cNvPr>
              <p:cNvGrpSpPr/>
              <p:nvPr/>
            </p:nvGrpSpPr>
            <p:grpSpPr>
              <a:xfrm>
                <a:off x="342900" y="2244671"/>
                <a:ext cx="8458200" cy="3927460"/>
                <a:chOff x="342900" y="2244671"/>
                <a:chExt cx="8458200" cy="3927460"/>
              </a:xfrm>
            </p:grpSpPr>
            <p:pic>
              <p:nvPicPr>
                <p:cNvPr id="3" name="Immagine 2">
                  <a:extLst>
                    <a:ext uri="{FF2B5EF4-FFF2-40B4-BE49-F238E27FC236}">
                      <a16:creationId xmlns:a16="http://schemas.microsoft.com/office/drawing/2014/main" id="{AD5E2949-0E5B-4C74-A90A-9B6B3C60AD0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3260" t="3784" r="7263" b="4392"/>
                <a:stretch/>
              </p:blipFill>
              <p:spPr>
                <a:xfrm>
                  <a:off x="342900" y="4671322"/>
                  <a:ext cx="8458200" cy="1500809"/>
                </a:xfrm>
                <a:prstGeom prst="rect">
                  <a:avLst/>
                </a:prstGeom>
              </p:spPr>
            </p:pic>
            <p:pic>
              <p:nvPicPr>
                <p:cNvPr id="26" name="Immagine 25">
                  <a:extLst>
                    <a:ext uri="{FF2B5EF4-FFF2-40B4-BE49-F238E27FC236}">
                      <a16:creationId xmlns:a16="http://schemas.microsoft.com/office/drawing/2014/main" id="{21678009-4C1E-4180-8C07-36F9557F529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757716" y="2244671"/>
                  <a:ext cx="1929172" cy="2368658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27" name="Rettangolo 26">
                  <a:extLst>
                    <a:ext uri="{FF2B5EF4-FFF2-40B4-BE49-F238E27FC236}">
                      <a16:creationId xmlns:a16="http://schemas.microsoft.com/office/drawing/2014/main" id="{2E7DB146-AC53-44DD-A2C7-740CD36C1C77}"/>
                    </a:ext>
                  </a:extLst>
                </p:cNvPr>
                <p:cNvSpPr/>
                <p:nvPr/>
              </p:nvSpPr>
              <p:spPr>
                <a:xfrm>
                  <a:off x="6044533" y="2743525"/>
                  <a:ext cx="1355538" cy="276999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2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5"/>
                    </a:rPr>
                    <a:t>Pre</a:t>
                  </a: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5"/>
                    </a:rPr>
                    <a:t>-draft </a:t>
                  </a:r>
                  <a:r>
                    <a:rPr kumimoji="0" lang="it-IT" sz="12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5"/>
                    </a:rPr>
                    <a:t>July</a:t>
                  </a: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5"/>
                    </a:rPr>
                    <a:t> 2021</a:t>
                  </a: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sp>
            <p:nvSpPr>
              <p:cNvPr id="5" name="Rettangolo 4">
                <a:extLst>
                  <a:ext uri="{FF2B5EF4-FFF2-40B4-BE49-F238E27FC236}">
                    <a16:creationId xmlns:a16="http://schemas.microsoft.com/office/drawing/2014/main" id="{DFF3AF68-DB70-4AA7-AFC9-F674E0C24CAA}"/>
                  </a:ext>
                </a:extLst>
              </p:cNvPr>
              <p:cNvSpPr/>
              <p:nvPr/>
            </p:nvSpPr>
            <p:spPr>
              <a:xfrm>
                <a:off x="1649896" y="3856383"/>
                <a:ext cx="2325756" cy="814939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/>
                    <a:ea typeface="+mn-ea"/>
                    <a:cs typeface="+mn-cs"/>
                  </a:rPr>
                  <a:t>SPESE PER RIVISTE IBRIDE NON RIMBORSABILI</a:t>
                </a:r>
              </a:p>
            </p:txBody>
          </p:sp>
        </p:grpSp>
        <p:sp>
          <p:nvSpPr>
            <p:cNvPr id="9" name="Rettangolo 8">
              <a:extLst>
                <a:ext uri="{FF2B5EF4-FFF2-40B4-BE49-F238E27FC236}">
                  <a16:creationId xmlns:a16="http://schemas.microsoft.com/office/drawing/2014/main" id="{19290D4B-8E72-4E38-9F43-DD6210984FA8}"/>
                </a:ext>
              </a:extLst>
            </p:cNvPr>
            <p:cNvSpPr/>
            <p:nvPr/>
          </p:nvSpPr>
          <p:spPr>
            <a:xfrm>
              <a:off x="3718777" y="5897218"/>
              <a:ext cx="3198858" cy="81493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SPESE PER VOLUMI CARTACEI NON RIMBORSABILI («OPEN» ONLINE)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3284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856B05E-00CE-48E6-8323-D0CD85895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[nota bene]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ABF60BC3-49A8-4314-B47B-5C1B44CB08BB}"/>
              </a:ext>
            </a:extLst>
          </p:cNvPr>
          <p:cNvGrpSpPr/>
          <p:nvPr/>
        </p:nvGrpSpPr>
        <p:grpSpPr>
          <a:xfrm>
            <a:off x="2812774" y="835923"/>
            <a:ext cx="6092687" cy="5942565"/>
            <a:chOff x="2812774" y="835923"/>
            <a:chExt cx="6092687" cy="5942565"/>
          </a:xfrm>
        </p:grpSpPr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0BD0A43D-48D8-49DC-A4EC-4AF3E5F67589}"/>
                </a:ext>
              </a:extLst>
            </p:cNvPr>
            <p:cNvSpPr/>
            <p:nvPr/>
          </p:nvSpPr>
          <p:spPr>
            <a:xfrm>
              <a:off x="2812774" y="5009323"/>
              <a:ext cx="4303643" cy="17691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“WE DO NOT TELL RESEARCHERS WHERE TO PUBLISH, SO NOTHING IS PROHIBITED. HOWEVER, WE DO CARE WHERE WE SPEND TAXPAYER MONEY” </a:t>
              </a:r>
              <a:endPara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43D13CB4-427E-4860-8D8D-599579DF85D1}"/>
                </a:ext>
              </a:extLst>
            </p:cNvPr>
            <p:cNvSpPr/>
            <p:nvPr/>
          </p:nvSpPr>
          <p:spPr>
            <a:xfrm>
              <a:off x="6152321" y="835923"/>
              <a:ext cx="2753140" cy="18675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NON CI INTERESSA DOVE PUBBLICANO MA COME SPENDONO I SOLDI PUBBLICI</a:t>
              </a:r>
              <a:b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</a:b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(CONVERSAZIONE PRIVATA VIA MAIL)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4317354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9812CDF-C22B-4C9E-A3FF-43D364ACE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259" y="126586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«ARCHIVIO AFFIDABILE»</a:t>
            </a:r>
          </a:p>
        </p:txBody>
      </p:sp>
      <p:cxnSp>
        <p:nvCxnSpPr>
          <p:cNvPr id="19" name="Connettore diritto 18">
            <a:extLst>
              <a:ext uri="{FF2B5EF4-FFF2-40B4-BE49-F238E27FC236}">
                <a16:creationId xmlns:a16="http://schemas.microsoft.com/office/drawing/2014/main" id="{D8090457-8539-428A-AB70-E3704E92EF71}"/>
              </a:ext>
            </a:extLst>
          </p:cNvPr>
          <p:cNvCxnSpPr>
            <a:cxnSpLocks/>
          </p:cNvCxnSpPr>
          <p:nvPr/>
        </p:nvCxnSpPr>
        <p:spPr>
          <a:xfrm>
            <a:off x="2801177" y="2994991"/>
            <a:ext cx="588066" cy="0"/>
          </a:xfrm>
          <a:prstGeom prst="line">
            <a:avLst/>
          </a:prstGeom>
          <a:ln>
            <a:solidFill>
              <a:srgbClr val="1843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uppo 3">
            <a:extLst>
              <a:ext uri="{FF2B5EF4-FFF2-40B4-BE49-F238E27FC236}">
                <a16:creationId xmlns:a16="http://schemas.microsoft.com/office/drawing/2014/main" id="{65F974CA-BE68-444E-B5E4-5B8C103DC48F}"/>
              </a:ext>
            </a:extLst>
          </p:cNvPr>
          <p:cNvGrpSpPr/>
          <p:nvPr/>
        </p:nvGrpSpPr>
        <p:grpSpPr>
          <a:xfrm>
            <a:off x="89452" y="1070888"/>
            <a:ext cx="8525289" cy="5660526"/>
            <a:chOff x="89452" y="1070888"/>
            <a:chExt cx="8525289" cy="5660526"/>
          </a:xfrm>
        </p:grpSpPr>
        <p:grpSp>
          <p:nvGrpSpPr>
            <p:cNvPr id="32" name="Gruppo 31">
              <a:extLst>
                <a:ext uri="{FF2B5EF4-FFF2-40B4-BE49-F238E27FC236}">
                  <a16:creationId xmlns:a16="http://schemas.microsoft.com/office/drawing/2014/main" id="{EE7D69BF-2660-456E-A633-ED5BB14188A2}"/>
                </a:ext>
              </a:extLst>
            </p:cNvPr>
            <p:cNvGrpSpPr/>
            <p:nvPr/>
          </p:nvGrpSpPr>
          <p:grpSpPr>
            <a:xfrm>
              <a:off x="920624" y="1070888"/>
              <a:ext cx="7694117" cy="5660526"/>
              <a:chOff x="920624" y="1070888"/>
              <a:chExt cx="7694117" cy="5660526"/>
            </a:xfrm>
          </p:grpSpPr>
          <p:grpSp>
            <p:nvGrpSpPr>
              <p:cNvPr id="14" name="Gruppo 13">
                <a:extLst>
                  <a:ext uri="{FF2B5EF4-FFF2-40B4-BE49-F238E27FC236}">
                    <a16:creationId xmlns:a16="http://schemas.microsoft.com/office/drawing/2014/main" id="{4F01D63D-E86C-4010-87E1-A634FAC990D3}"/>
                  </a:ext>
                </a:extLst>
              </p:cNvPr>
              <p:cNvGrpSpPr/>
              <p:nvPr/>
            </p:nvGrpSpPr>
            <p:grpSpPr>
              <a:xfrm>
                <a:off x="920624" y="1070888"/>
                <a:ext cx="7694117" cy="5660526"/>
                <a:chOff x="920624" y="1070888"/>
                <a:chExt cx="7694117" cy="5660526"/>
              </a:xfrm>
            </p:grpSpPr>
            <p:grpSp>
              <p:nvGrpSpPr>
                <p:cNvPr id="12" name="Gruppo 11">
                  <a:extLst>
                    <a:ext uri="{FF2B5EF4-FFF2-40B4-BE49-F238E27FC236}">
                      <a16:creationId xmlns:a16="http://schemas.microsoft.com/office/drawing/2014/main" id="{9B227970-CE7B-4148-BF69-BEE8BA564108}"/>
                    </a:ext>
                  </a:extLst>
                </p:cNvPr>
                <p:cNvGrpSpPr/>
                <p:nvPr/>
              </p:nvGrpSpPr>
              <p:grpSpPr>
                <a:xfrm>
                  <a:off x="920624" y="1070888"/>
                  <a:ext cx="7694117" cy="5660526"/>
                  <a:chOff x="920624" y="1070888"/>
                  <a:chExt cx="7694117" cy="5660526"/>
                </a:xfrm>
              </p:grpSpPr>
              <p:grpSp>
                <p:nvGrpSpPr>
                  <p:cNvPr id="10" name="Gruppo 9">
                    <a:extLst>
                      <a:ext uri="{FF2B5EF4-FFF2-40B4-BE49-F238E27FC236}">
                        <a16:creationId xmlns:a16="http://schemas.microsoft.com/office/drawing/2014/main" id="{39208A0E-7414-4A25-BEBC-511DBB38C548}"/>
                      </a:ext>
                    </a:extLst>
                  </p:cNvPr>
                  <p:cNvGrpSpPr/>
                  <p:nvPr/>
                </p:nvGrpSpPr>
                <p:grpSpPr>
                  <a:xfrm>
                    <a:off x="1667930" y="1070888"/>
                    <a:ext cx="6946811" cy="5660526"/>
                    <a:chOff x="759115" y="878577"/>
                    <a:chExt cx="6946811" cy="5660526"/>
                  </a:xfrm>
                </p:grpSpPr>
                <p:pic>
                  <p:nvPicPr>
                    <p:cNvPr id="5" name="Immagine 4">
                      <a:extLst>
                        <a:ext uri="{FF2B5EF4-FFF2-40B4-BE49-F238E27FC236}">
                          <a16:creationId xmlns:a16="http://schemas.microsoft.com/office/drawing/2014/main" id="{525EBB67-1404-49CA-8883-BCB2BC154066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tretch>
                      <a:fillRect/>
                    </a:stretch>
                  </p:blipFill>
                  <p:spPr>
                    <a:xfrm>
                      <a:off x="759115" y="878577"/>
                      <a:ext cx="6946810" cy="2869511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7" name="Immagine 6">
                      <a:extLst>
                        <a:ext uri="{FF2B5EF4-FFF2-40B4-BE49-F238E27FC236}">
                          <a16:creationId xmlns:a16="http://schemas.microsoft.com/office/drawing/2014/main" id="{0F9F4B80-E716-4516-8979-FFC6C02E95EB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1438075" y="3748088"/>
                      <a:ext cx="6267850" cy="1751430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9" name="Immagine 8">
                      <a:extLst>
                        <a:ext uri="{FF2B5EF4-FFF2-40B4-BE49-F238E27FC236}">
                          <a16:creationId xmlns:a16="http://schemas.microsoft.com/office/drawing/2014/main" id="{24D9E028-AFCC-43CD-B436-84DFF8E8A013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5"/>
                    <a:stretch>
                      <a:fillRect/>
                    </a:stretch>
                  </p:blipFill>
                  <p:spPr>
                    <a:xfrm>
                      <a:off x="1438076" y="5104295"/>
                      <a:ext cx="6267850" cy="1434808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11" name="Immagine 10">
                    <a:extLst>
                      <a:ext uri="{FF2B5EF4-FFF2-40B4-BE49-F238E27FC236}">
                        <a16:creationId xmlns:a16="http://schemas.microsoft.com/office/drawing/2014/main" id="{831F460F-4C4E-4670-90A8-A9057DB706B1}"/>
                      </a:ext>
                    </a:extLst>
                  </p:cNvPr>
                  <p:cNvPicPr/>
                  <p:nvPr/>
                </p:nvPicPr>
                <p:blipFill rotWithShape="1">
                  <a:blip r:embed="rId6"/>
                  <a:srcRect l="33097" t="19000" r="33286" b="7582"/>
                  <a:stretch/>
                </p:blipFill>
                <p:spPr bwMode="auto">
                  <a:xfrm>
                    <a:off x="920624" y="2653403"/>
                    <a:ext cx="1426265" cy="2038902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:spPr>
              </p:pic>
            </p:grpSp>
            <p:sp>
              <p:nvSpPr>
                <p:cNvPr id="13" name="Rettangolo 12">
                  <a:extLst>
                    <a:ext uri="{FF2B5EF4-FFF2-40B4-BE49-F238E27FC236}">
                      <a16:creationId xmlns:a16="http://schemas.microsoft.com/office/drawing/2014/main" id="{96D36A2E-3B05-4998-82E3-42234CF8A5BD}"/>
                    </a:ext>
                  </a:extLst>
                </p:cNvPr>
                <p:cNvSpPr/>
                <p:nvPr/>
              </p:nvSpPr>
              <p:spPr>
                <a:xfrm>
                  <a:off x="1199560" y="3089877"/>
                  <a:ext cx="4572000" cy="246221"/>
                </a:xfrm>
                <a:prstGeom prst="rect">
                  <a:avLst/>
                </a:prstGeom>
              </p:spPr>
              <p:txBody>
                <a:bodyPr>
                  <a:spAutoFit/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0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  <a:hlinkClick r:id="rId7"/>
                    </a:rPr>
                    <a:t>pre</a:t>
                  </a: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  <a:hlinkClick r:id="rId7"/>
                    </a:rPr>
                    <a:t> draft 2021</a:t>
                  </a:r>
                  <a:r>
                    <a:rPr kumimoji="0" lang="it-IT" sz="1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cxnSp>
            <p:nvCxnSpPr>
              <p:cNvPr id="16" name="Connettore diritto 15">
                <a:extLst>
                  <a:ext uri="{FF2B5EF4-FFF2-40B4-BE49-F238E27FC236}">
                    <a16:creationId xmlns:a16="http://schemas.microsoft.com/office/drawing/2014/main" id="{65FD3AE6-5F38-4591-9CB8-9B107115D399}"/>
                  </a:ext>
                </a:extLst>
              </p:cNvPr>
              <p:cNvCxnSpPr/>
              <p:nvPr/>
            </p:nvCxnSpPr>
            <p:spPr>
              <a:xfrm>
                <a:off x="2305878" y="1699591"/>
                <a:ext cx="1828800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Connettore diritto 16">
                <a:extLst>
                  <a:ext uri="{FF2B5EF4-FFF2-40B4-BE49-F238E27FC236}">
                    <a16:creationId xmlns:a16="http://schemas.microsoft.com/office/drawing/2014/main" id="{941539EB-1647-450F-B694-ECEBFCC49E0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305878" y="2348948"/>
                <a:ext cx="4124739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Connettore diritto 20">
                <a:extLst>
                  <a:ext uri="{FF2B5EF4-FFF2-40B4-BE49-F238E27FC236}">
                    <a16:creationId xmlns:a16="http://schemas.microsoft.com/office/drawing/2014/main" id="{BA0D7D48-E880-4CA4-9A08-B1457F1C49F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1177" y="2829339"/>
                <a:ext cx="561478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Connettore diritto 22">
                <a:extLst>
                  <a:ext uri="{FF2B5EF4-FFF2-40B4-BE49-F238E27FC236}">
                    <a16:creationId xmlns:a16="http://schemas.microsoft.com/office/drawing/2014/main" id="{700D40B4-E47C-4BD7-A6F8-35CEC89729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1177" y="3183170"/>
                <a:ext cx="4124739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Connettore diritto 23">
                <a:extLst>
                  <a:ext uri="{FF2B5EF4-FFF2-40B4-BE49-F238E27FC236}">
                    <a16:creationId xmlns:a16="http://schemas.microsoft.com/office/drawing/2014/main" id="{78D817EB-7E35-4A9B-98BE-0894848EA09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1177" y="3336098"/>
                <a:ext cx="3132484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nettore diritto 25">
                <a:extLst>
                  <a:ext uri="{FF2B5EF4-FFF2-40B4-BE49-F238E27FC236}">
                    <a16:creationId xmlns:a16="http://schemas.microsoft.com/office/drawing/2014/main" id="{4C358E22-5EBB-4513-8ADC-B5D58965FC3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1177" y="4154556"/>
                <a:ext cx="561478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nettore diritto 26">
                <a:extLst>
                  <a:ext uri="{FF2B5EF4-FFF2-40B4-BE49-F238E27FC236}">
                    <a16:creationId xmlns:a16="http://schemas.microsoft.com/office/drawing/2014/main" id="{1DCBB8AE-687D-40E4-9396-8A25F0BE5A9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73424" y="4492487"/>
                <a:ext cx="561478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nettore diritto 27">
                <a:extLst>
                  <a:ext uri="{FF2B5EF4-FFF2-40B4-BE49-F238E27FC236}">
                    <a16:creationId xmlns:a16="http://schemas.microsoft.com/office/drawing/2014/main" id="{4F43B81C-9E5B-433C-B2ED-40B06447A74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73424" y="5019261"/>
                <a:ext cx="561478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nettore diritto 28">
                <a:extLst>
                  <a:ext uri="{FF2B5EF4-FFF2-40B4-BE49-F238E27FC236}">
                    <a16:creationId xmlns:a16="http://schemas.microsoft.com/office/drawing/2014/main" id="{E60CB959-3503-4B26-BDD8-2F1F8042D60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73424" y="5555974"/>
                <a:ext cx="561478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Connettore diritto 29">
                <a:extLst>
                  <a:ext uri="{FF2B5EF4-FFF2-40B4-BE49-F238E27FC236}">
                    <a16:creationId xmlns:a16="http://schemas.microsoft.com/office/drawing/2014/main" id="{BD1B4C32-7940-4B5E-A777-836A24C8175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73424" y="5914620"/>
                <a:ext cx="561478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Connettore diritto 30">
                <a:extLst>
                  <a:ext uri="{FF2B5EF4-FFF2-40B4-BE49-F238E27FC236}">
                    <a16:creationId xmlns:a16="http://schemas.microsoft.com/office/drawing/2014/main" id="{71CD1790-81A9-4CD0-B43A-2026871F15E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73424" y="6629399"/>
                <a:ext cx="561478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" name="Rettangolo 32">
              <a:extLst>
                <a:ext uri="{FF2B5EF4-FFF2-40B4-BE49-F238E27FC236}">
                  <a16:creationId xmlns:a16="http://schemas.microsoft.com/office/drawing/2014/main" id="{E9D091DE-C12C-49F2-9DC8-F223B5326B7D}"/>
                </a:ext>
              </a:extLst>
            </p:cNvPr>
            <p:cNvSpPr/>
            <p:nvPr/>
          </p:nvSpPr>
          <p:spPr>
            <a:xfrm>
              <a:off x="89452" y="4790661"/>
              <a:ext cx="2454965" cy="194075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INTEGRIT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Calibri Light" panose="020F0302020204030204" pitchFamily="34" charset="0"/>
                </a:rPr>
                <a:t>À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Calibri Light" panose="020F0302020204030204" pitchFamily="34" charset="0"/>
                </a:rPr>
                <a:t>CONSERVAZIONE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Calibri Light" panose="020F0302020204030204" pitchFamily="34" charset="0"/>
                </a:rPr>
                <a:t>SICUREZZA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Calibri Light" panose="020F0302020204030204" pitchFamily="34" charset="0"/>
                </a:rPr>
                <a:t>IDENTIFICAIVI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Calibri Light" panose="020F0302020204030204" pitchFamily="34" charset="0"/>
                </a:rPr>
                <a:t>RIUSO</a:t>
              </a:r>
              <a:endPara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</p:grpSp>
      <p:sp>
        <p:nvSpPr>
          <p:cNvPr id="3" name="Rettangolo 2">
            <a:extLst>
              <a:ext uri="{FF2B5EF4-FFF2-40B4-BE49-F238E27FC236}">
                <a16:creationId xmlns:a16="http://schemas.microsoft.com/office/drawing/2014/main" id="{B027B384-D413-46A9-BCB8-9BDED49408C0}"/>
              </a:ext>
            </a:extLst>
          </p:cNvPr>
          <p:cNvSpPr/>
          <p:nvPr/>
        </p:nvSpPr>
        <p:spPr>
          <a:xfrm>
            <a:off x="6331226" y="387626"/>
            <a:ext cx="2643809" cy="9143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IRIS SI STA ATTREZZANDO / SENTIRE CINECA</a:t>
            </a:r>
          </a:p>
        </p:txBody>
      </p:sp>
    </p:spTree>
    <p:extLst>
      <p:ext uri="{BB962C8B-B14F-4D97-AF65-F5344CB8AC3E}">
        <p14:creationId xmlns:p14="http://schemas.microsoft.com/office/powerpoint/2010/main" val="414979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A4AF3D-4F79-4AEB-9EC2-51A5C69BE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2374" y="866288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Right </a:t>
            </a:r>
            <a:r>
              <a:rPr lang="it-IT" dirty="0" err="1">
                <a:solidFill>
                  <a:schemeClr val="bg1"/>
                </a:solidFill>
              </a:rPr>
              <a:t>retention</a:t>
            </a:r>
            <a:r>
              <a:rPr lang="it-IT" dirty="0">
                <a:solidFill>
                  <a:schemeClr val="bg1"/>
                </a:solidFill>
              </a:rPr>
              <a:t> </a:t>
            </a:r>
            <a:r>
              <a:rPr lang="it-IT" dirty="0" err="1">
                <a:solidFill>
                  <a:schemeClr val="bg1"/>
                </a:solidFill>
              </a:rPr>
              <a:t>clause</a:t>
            </a:r>
            <a:endParaRPr lang="it-IT" dirty="0">
              <a:solidFill>
                <a:schemeClr val="bg1"/>
              </a:solidFill>
            </a:endParaRPr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709B0444-BEFA-4FF0-B8B9-83C535A046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0597" y="1327642"/>
            <a:ext cx="1114267" cy="16571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Rettangolo 22">
            <a:extLst>
              <a:ext uri="{FF2B5EF4-FFF2-40B4-BE49-F238E27FC236}">
                <a16:creationId xmlns:a16="http://schemas.microsoft.com/office/drawing/2014/main" id="{EAE42E36-6BE6-4DF0-800E-56511149B6CC}"/>
              </a:ext>
            </a:extLst>
          </p:cNvPr>
          <p:cNvSpPr/>
          <p:nvPr/>
        </p:nvSpPr>
        <p:spPr>
          <a:xfrm>
            <a:off x="7350414" y="1625212"/>
            <a:ext cx="119425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V.1.1 </a:t>
            </a:r>
            <a:r>
              <a:rPr kumimoji="0" lang="it-IT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July</a:t>
            </a: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 2021</a:t>
            </a: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6834AC61-282C-49B3-8442-D93F77E21B99}"/>
              </a:ext>
            </a:extLst>
          </p:cNvPr>
          <p:cNvGrpSpPr/>
          <p:nvPr/>
        </p:nvGrpSpPr>
        <p:grpSpPr>
          <a:xfrm>
            <a:off x="649501" y="2027583"/>
            <a:ext cx="8367919" cy="3779012"/>
            <a:chOff x="649501" y="2027583"/>
            <a:chExt cx="8367919" cy="3779012"/>
          </a:xfrm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177232B7-ABFB-450B-B15F-7F1B97E59C25}"/>
                </a:ext>
              </a:extLst>
            </p:cNvPr>
            <p:cNvGrpSpPr/>
            <p:nvPr/>
          </p:nvGrpSpPr>
          <p:grpSpPr>
            <a:xfrm>
              <a:off x="649501" y="2027583"/>
              <a:ext cx="8367919" cy="3779012"/>
              <a:chOff x="649501" y="2027583"/>
              <a:chExt cx="8367919" cy="3779012"/>
            </a:xfrm>
          </p:grpSpPr>
          <p:grpSp>
            <p:nvGrpSpPr>
              <p:cNvPr id="10" name="Gruppo 9">
                <a:extLst>
                  <a:ext uri="{FF2B5EF4-FFF2-40B4-BE49-F238E27FC236}">
                    <a16:creationId xmlns:a16="http://schemas.microsoft.com/office/drawing/2014/main" id="{BEB90BE8-421F-46F1-9CD7-C5375CFDCEA9}"/>
                  </a:ext>
                </a:extLst>
              </p:cNvPr>
              <p:cNvGrpSpPr/>
              <p:nvPr/>
            </p:nvGrpSpPr>
            <p:grpSpPr>
              <a:xfrm>
                <a:off x="649501" y="2027583"/>
                <a:ext cx="8367919" cy="3779012"/>
                <a:chOff x="649501" y="2027583"/>
                <a:chExt cx="8367919" cy="3779012"/>
              </a:xfrm>
            </p:grpSpPr>
            <p:pic>
              <p:nvPicPr>
                <p:cNvPr id="8" name="Immagine 7">
                  <a:extLst>
                    <a:ext uri="{FF2B5EF4-FFF2-40B4-BE49-F238E27FC236}">
                      <a16:creationId xmlns:a16="http://schemas.microsoft.com/office/drawing/2014/main" id="{A3FE6188-2899-475A-9E5B-34395F55BD2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649501" y="3020605"/>
                  <a:ext cx="8367919" cy="2785990"/>
                </a:xfrm>
                <a:prstGeom prst="rect">
                  <a:avLst/>
                </a:prstGeom>
              </p:spPr>
            </p:pic>
            <p:sp>
              <p:nvSpPr>
                <p:cNvPr id="9" name="Rettangolo 8">
                  <a:extLst>
                    <a:ext uri="{FF2B5EF4-FFF2-40B4-BE49-F238E27FC236}">
                      <a16:creationId xmlns:a16="http://schemas.microsoft.com/office/drawing/2014/main" id="{53EFDA02-6874-43F2-9873-0740524ECFF9}"/>
                    </a:ext>
                  </a:extLst>
                </p:cNvPr>
                <p:cNvSpPr/>
                <p:nvPr/>
              </p:nvSpPr>
              <p:spPr>
                <a:xfrm>
                  <a:off x="2703443" y="2027583"/>
                  <a:ext cx="3677479" cy="993913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CLAUSOLA DA USARE AL MOMENTO DELLA SUBMISSION</a:t>
                  </a:r>
                  <a:b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</a:b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[PRIOR OBLIGATION]</a:t>
                  </a:r>
                </a:p>
              </p:txBody>
            </p:sp>
          </p:grpSp>
          <p:cxnSp>
            <p:nvCxnSpPr>
              <p:cNvPr id="12" name="Connettore diritto 11">
                <a:extLst>
                  <a:ext uri="{FF2B5EF4-FFF2-40B4-BE49-F238E27FC236}">
                    <a16:creationId xmlns:a16="http://schemas.microsoft.com/office/drawing/2014/main" id="{C012C4B9-660F-4FA8-8CB4-FFD263BD716F}"/>
                  </a:ext>
                </a:extLst>
              </p:cNvPr>
              <p:cNvCxnSpPr/>
              <p:nvPr/>
            </p:nvCxnSpPr>
            <p:spPr>
              <a:xfrm>
                <a:off x="6818243" y="3697357"/>
                <a:ext cx="2017644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Connettore diritto 12">
                <a:extLst>
                  <a:ext uri="{FF2B5EF4-FFF2-40B4-BE49-F238E27FC236}">
                    <a16:creationId xmlns:a16="http://schemas.microsoft.com/office/drawing/2014/main" id="{69C6EC59-3522-47F9-96AF-4EAC7211FC0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799" y="3912705"/>
                <a:ext cx="6738731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Connettore diritto 14">
                <a:extLst>
                  <a:ext uri="{FF2B5EF4-FFF2-40B4-BE49-F238E27FC236}">
                    <a16:creationId xmlns:a16="http://schemas.microsoft.com/office/drawing/2014/main" id="{98E1947A-30D6-4A0D-844A-EB50E768B18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75721" y="4144618"/>
                <a:ext cx="5960166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Connettore diritto 16">
                <a:extLst>
                  <a:ext uri="{FF2B5EF4-FFF2-40B4-BE49-F238E27FC236}">
                    <a16:creationId xmlns:a16="http://schemas.microsoft.com/office/drawing/2014/main" id="{F9C7698D-1FAB-48C6-B660-D747B173924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1999" y="4369905"/>
                <a:ext cx="8073888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nettore diritto 18">
                <a:extLst>
                  <a:ext uri="{FF2B5EF4-FFF2-40B4-BE49-F238E27FC236}">
                    <a16:creationId xmlns:a16="http://schemas.microsoft.com/office/drawing/2014/main" id="{111273D9-326B-45BC-94C7-08B23A9F0EB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1999" y="4595192"/>
                <a:ext cx="5960166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Rettangolo con angoli arrotondati 2">
              <a:extLst>
                <a:ext uri="{FF2B5EF4-FFF2-40B4-BE49-F238E27FC236}">
                  <a16:creationId xmlns:a16="http://schemas.microsoft.com/office/drawing/2014/main" id="{D64EEF7A-8548-4994-84C5-F00A8D8623D4}"/>
                </a:ext>
              </a:extLst>
            </p:cNvPr>
            <p:cNvSpPr/>
            <p:nvPr/>
          </p:nvSpPr>
          <p:spPr>
            <a:xfrm>
              <a:off x="685799" y="5039139"/>
              <a:ext cx="8150088" cy="695736"/>
            </a:xfrm>
            <a:prstGeom prst="round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" name="Rettangolo 4">
            <a:extLst>
              <a:ext uri="{FF2B5EF4-FFF2-40B4-BE49-F238E27FC236}">
                <a16:creationId xmlns:a16="http://schemas.microsoft.com/office/drawing/2014/main" id="{F36CB9F3-B248-4B9C-B7F2-4EF57C9AE560}"/>
              </a:ext>
            </a:extLst>
          </p:cNvPr>
          <p:cNvSpPr/>
          <p:nvPr/>
        </p:nvSpPr>
        <p:spPr>
          <a:xfrm>
            <a:off x="2611022" y="5912613"/>
            <a:ext cx="4444876" cy="7851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SE EDITORE RIFIUTA… CAMBIATE EDITORE!</a:t>
            </a:r>
          </a:p>
        </p:txBody>
      </p:sp>
    </p:spTree>
    <p:extLst>
      <p:ext uri="{BB962C8B-B14F-4D97-AF65-F5344CB8AC3E}">
        <p14:creationId xmlns:p14="http://schemas.microsoft.com/office/powerpoint/2010/main" val="350299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900EA6-8441-4546-B751-54E23C617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84" y="319505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</a:t>
            </a:r>
            <a:r>
              <a:rPr lang="it-IT" dirty="0" err="1">
                <a:solidFill>
                  <a:schemeClr val="bg1"/>
                </a:solidFill>
              </a:rPr>
              <a:t>PlanS</a:t>
            </a:r>
            <a:r>
              <a:rPr lang="it-IT" dirty="0">
                <a:solidFill>
                  <a:schemeClr val="bg1"/>
                </a:solidFill>
              </a:rPr>
              <a:t> alla riscossa]</a:t>
            </a:r>
          </a:p>
        </p:txBody>
      </p:sp>
      <p:cxnSp>
        <p:nvCxnSpPr>
          <p:cNvPr id="10" name="Connettore diritto 9">
            <a:extLst>
              <a:ext uri="{FF2B5EF4-FFF2-40B4-BE49-F238E27FC236}">
                <a16:creationId xmlns:a16="http://schemas.microsoft.com/office/drawing/2014/main" id="{5262C071-F13C-4F78-85E7-A20B80381A20}"/>
              </a:ext>
            </a:extLst>
          </p:cNvPr>
          <p:cNvCxnSpPr>
            <a:cxnSpLocks/>
          </p:cNvCxnSpPr>
          <p:nvPr/>
        </p:nvCxnSpPr>
        <p:spPr>
          <a:xfrm>
            <a:off x="5353406" y="2350093"/>
            <a:ext cx="1619962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uppo 4">
            <a:extLst>
              <a:ext uri="{FF2B5EF4-FFF2-40B4-BE49-F238E27FC236}">
                <a16:creationId xmlns:a16="http://schemas.microsoft.com/office/drawing/2014/main" id="{61622F7A-9C69-4300-A1B7-4667031A8BC4}"/>
              </a:ext>
            </a:extLst>
          </p:cNvPr>
          <p:cNvGrpSpPr/>
          <p:nvPr/>
        </p:nvGrpSpPr>
        <p:grpSpPr>
          <a:xfrm>
            <a:off x="1267860" y="127002"/>
            <a:ext cx="7551400" cy="6730998"/>
            <a:chOff x="1267860" y="127002"/>
            <a:chExt cx="7551400" cy="6730998"/>
          </a:xfrm>
        </p:grpSpPr>
        <p:grpSp>
          <p:nvGrpSpPr>
            <p:cNvPr id="23" name="Gruppo 22">
              <a:extLst>
                <a:ext uri="{FF2B5EF4-FFF2-40B4-BE49-F238E27FC236}">
                  <a16:creationId xmlns:a16="http://schemas.microsoft.com/office/drawing/2014/main" id="{69869BF7-15EF-4AF4-9308-80E5BA60269A}"/>
                </a:ext>
              </a:extLst>
            </p:cNvPr>
            <p:cNvGrpSpPr/>
            <p:nvPr/>
          </p:nvGrpSpPr>
          <p:grpSpPr>
            <a:xfrm>
              <a:off x="1267860" y="127002"/>
              <a:ext cx="7551400" cy="6730998"/>
              <a:chOff x="1267860" y="127002"/>
              <a:chExt cx="7551400" cy="6730998"/>
            </a:xfrm>
          </p:grpSpPr>
          <p:grpSp>
            <p:nvGrpSpPr>
              <p:cNvPr id="21" name="Gruppo 20">
                <a:extLst>
                  <a:ext uri="{FF2B5EF4-FFF2-40B4-BE49-F238E27FC236}">
                    <a16:creationId xmlns:a16="http://schemas.microsoft.com/office/drawing/2014/main" id="{B986A704-82A3-4CBD-99AC-A1DF6E0913C6}"/>
                  </a:ext>
                </a:extLst>
              </p:cNvPr>
              <p:cNvGrpSpPr/>
              <p:nvPr/>
            </p:nvGrpSpPr>
            <p:grpSpPr>
              <a:xfrm>
                <a:off x="1267860" y="127002"/>
                <a:ext cx="6991116" cy="6730998"/>
                <a:chOff x="1267860" y="127002"/>
                <a:chExt cx="6991116" cy="6730998"/>
              </a:xfrm>
            </p:grpSpPr>
            <p:grpSp>
              <p:nvGrpSpPr>
                <p:cNvPr id="16" name="Gruppo 15">
                  <a:extLst>
                    <a:ext uri="{FF2B5EF4-FFF2-40B4-BE49-F238E27FC236}">
                      <a16:creationId xmlns:a16="http://schemas.microsoft.com/office/drawing/2014/main" id="{81C25783-F0AE-431A-A8B7-31D099F2533F}"/>
                    </a:ext>
                  </a:extLst>
                </p:cNvPr>
                <p:cNvGrpSpPr/>
                <p:nvPr/>
              </p:nvGrpSpPr>
              <p:grpSpPr>
                <a:xfrm>
                  <a:off x="1267860" y="127002"/>
                  <a:ext cx="6991116" cy="6730998"/>
                  <a:chOff x="1267860" y="127002"/>
                  <a:chExt cx="6991116" cy="6730998"/>
                </a:xfrm>
              </p:grpSpPr>
              <p:grpSp>
                <p:nvGrpSpPr>
                  <p:cNvPr id="7" name="Gruppo 6">
                    <a:extLst>
                      <a:ext uri="{FF2B5EF4-FFF2-40B4-BE49-F238E27FC236}">
                        <a16:creationId xmlns:a16="http://schemas.microsoft.com/office/drawing/2014/main" id="{EB5E4800-31F7-4E9B-9690-FA5FE5945759}"/>
                      </a:ext>
                    </a:extLst>
                  </p:cNvPr>
                  <p:cNvGrpSpPr/>
                  <p:nvPr/>
                </p:nvGrpSpPr>
                <p:grpSpPr>
                  <a:xfrm>
                    <a:off x="1267860" y="127002"/>
                    <a:ext cx="6991116" cy="6730998"/>
                    <a:chOff x="1267860" y="127002"/>
                    <a:chExt cx="6991116" cy="6730998"/>
                  </a:xfrm>
                </p:grpSpPr>
                <p:pic>
                  <p:nvPicPr>
                    <p:cNvPr id="4" name="Immagine 3">
                      <a:extLst>
                        <a:ext uri="{FF2B5EF4-FFF2-40B4-BE49-F238E27FC236}">
                          <a16:creationId xmlns:a16="http://schemas.microsoft.com/office/drawing/2014/main" id="{5EB89FBF-65F9-464A-99BD-13BE4E86A4B6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tretch>
                      <a:fillRect/>
                    </a:stretch>
                  </p:blipFill>
                  <p:spPr>
                    <a:xfrm>
                      <a:off x="2374549" y="127002"/>
                      <a:ext cx="5130522" cy="2778494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6" name="Immagine 5">
                      <a:extLst>
                        <a:ext uri="{FF2B5EF4-FFF2-40B4-BE49-F238E27FC236}">
                          <a16:creationId xmlns:a16="http://schemas.microsoft.com/office/drawing/2014/main" id="{F84D257E-D6B3-4E35-BBF6-02E143293CB0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1267860" y="2861811"/>
                      <a:ext cx="6991116" cy="3996189"/>
                    </a:xfrm>
                    <a:prstGeom prst="rect">
                      <a:avLst/>
                    </a:prstGeom>
                  </p:spPr>
                </p:pic>
              </p:grpSp>
              <p:cxnSp>
                <p:nvCxnSpPr>
                  <p:cNvPr id="9" name="Connettore diritto 8">
                    <a:extLst>
                      <a:ext uri="{FF2B5EF4-FFF2-40B4-BE49-F238E27FC236}">
                        <a16:creationId xmlns:a16="http://schemas.microsoft.com/office/drawing/2014/main" id="{2A3BD103-3B35-4B9D-BF45-EAFAEDB6C230}"/>
                      </a:ext>
                    </a:extLst>
                  </p:cNvPr>
                  <p:cNvCxnSpPr/>
                  <p:nvPr/>
                </p:nvCxnSpPr>
                <p:spPr>
                  <a:xfrm>
                    <a:off x="2401368" y="2350093"/>
                    <a:ext cx="2905570" cy="0"/>
                  </a:xfrm>
                  <a:prstGeom prst="line">
                    <a:avLst/>
                  </a:prstGeom>
                  <a:ln>
                    <a:solidFill>
                      <a:srgbClr val="FFC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" name="Connettore diritto 11">
                    <a:extLst>
                      <a:ext uri="{FF2B5EF4-FFF2-40B4-BE49-F238E27FC236}">
                        <a16:creationId xmlns:a16="http://schemas.microsoft.com/office/drawing/2014/main" id="{6685D61B-A399-4654-94D4-461FC1EA852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374549" y="2758867"/>
                    <a:ext cx="5009017" cy="0"/>
                  </a:xfrm>
                  <a:prstGeom prst="line">
                    <a:avLst/>
                  </a:prstGeom>
                  <a:ln>
                    <a:solidFill>
                      <a:srgbClr val="FFC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" name="Connettore diritto 13">
                    <a:extLst>
                      <a:ext uri="{FF2B5EF4-FFF2-40B4-BE49-F238E27FC236}">
                        <a16:creationId xmlns:a16="http://schemas.microsoft.com/office/drawing/2014/main" id="{8AE35892-4D7C-4B8C-8F94-78CAE3CEE83F}"/>
                      </a:ext>
                    </a:extLst>
                  </p:cNvPr>
                  <p:cNvCxnSpPr>
                    <a:cxnSpLocks/>
                    <a:endCxn id="6" idx="0"/>
                  </p:cNvCxnSpPr>
                  <p:nvPr/>
                </p:nvCxnSpPr>
                <p:spPr>
                  <a:xfrm>
                    <a:off x="2401368" y="2861811"/>
                    <a:ext cx="2362050" cy="0"/>
                  </a:xfrm>
                  <a:prstGeom prst="line">
                    <a:avLst/>
                  </a:prstGeom>
                  <a:ln>
                    <a:solidFill>
                      <a:srgbClr val="FFC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7" name="Rettangolo 16">
                  <a:extLst>
                    <a:ext uri="{FF2B5EF4-FFF2-40B4-BE49-F238E27FC236}">
                      <a16:creationId xmlns:a16="http://schemas.microsoft.com/office/drawing/2014/main" id="{63EE5F01-702A-4E70-95F1-D73F147237C9}"/>
                    </a:ext>
                  </a:extLst>
                </p:cNvPr>
                <p:cNvSpPr/>
                <p:nvPr/>
              </p:nvSpPr>
              <p:spPr>
                <a:xfrm>
                  <a:off x="1375873" y="3144852"/>
                  <a:ext cx="2597921" cy="284148"/>
                </a:xfrm>
                <a:prstGeom prst="rect">
                  <a:avLst/>
                </a:prstGeom>
                <a:noFill/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8" name="Rettangolo 17">
                  <a:extLst>
                    <a:ext uri="{FF2B5EF4-FFF2-40B4-BE49-F238E27FC236}">
                      <a16:creationId xmlns:a16="http://schemas.microsoft.com/office/drawing/2014/main" id="{91D9E4B7-1360-454E-B4F0-EC59C5DCDA0C}"/>
                    </a:ext>
                  </a:extLst>
                </p:cNvPr>
                <p:cNvSpPr/>
                <p:nvPr/>
              </p:nvSpPr>
              <p:spPr>
                <a:xfrm>
                  <a:off x="1528272" y="4525787"/>
                  <a:ext cx="6530412" cy="284148"/>
                </a:xfrm>
                <a:prstGeom prst="rect">
                  <a:avLst/>
                </a:prstGeom>
                <a:noFill/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" name="Rettangolo 18">
                  <a:extLst>
                    <a:ext uri="{FF2B5EF4-FFF2-40B4-BE49-F238E27FC236}">
                      <a16:creationId xmlns:a16="http://schemas.microsoft.com/office/drawing/2014/main" id="{AD0883C4-A524-4710-91DF-035991E901A6}"/>
                    </a:ext>
                  </a:extLst>
                </p:cNvPr>
                <p:cNvSpPr/>
                <p:nvPr/>
              </p:nvSpPr>
              <p:spPr>
                <a:xfrm>
                  <a:off x="1528273" y="5377123"/>
                  <a:ext cx="6427862" cy="284148"/>
                </a:xfrm>
                <a:prstGeom prst="rect">
                  <a:avLst/>
                </a:prstGeom>
                <a:noFill/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0" name="Rettangolo 19">
                  <a:extLst>
                    <a:ext uri="{FF2B5EF4-FFF2-40B4-BE49-F238E27FC236}">
                      <a16:creationId xmlns:a16="http://schemas.microsoft.com/office/drawing/2014/main" id="{1266DB44-84B3-4827-B247-FDD5FC83303A}"/>
                    </a:ext>
                  </a:extLst>
                </p:cNvPr>
                <p:cNvSpPr/>
                <p:nvPr/>
              </p:nvSpPr>
              <p:spPr>
                <a:xfrm>
                  <a:off x="1528272" y="6114515"/>
                  <a:ext cx="3235146" cy="284148"/>
                </a:xfrm>
                <a:prstGeom prst="rect">
                  <a:avLst/>
                </a:prstGeom>
                <a:noFill/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it-IT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2" name="Rettangolo 21">
                <a:extLst>
                  <a:ext uri="{FF2B5EF4-FFF2-40B4-BE49-F238E27FC236}">
                    <a16:creationId xmlns:a16="http://schemas.microsoft.com/office/drawing/2014/main" id="{EB110415-3DBA-4580-840A-45256D202A99}"/>
                  </a:ext>
                </a:extLst>
              </p:cNvPr>
              <p:cNvSpPr/>
              <p:nvPr/>
            </p:nvSpPr>
            <p:spPr>
              <a:xfrm>
                <a:off x="4913832" y="2828657"/>
                <a:ext cx="3905428" cy="764041"/>
              </a:xfrm>
              <a:prstGeom prst="rect">
                <a:avLst/>
              </a:prstGeom>
              <a:solidFill>
                <a:srgbClr val="F3932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/>
                    <a:ea typeface="+mn-ea"/>
                    <a:cs typeface="+mn-cs"/>
                  </a:rPr>
                  <a:t>ISTRUZIONI PER CONTRASTARE LE INFORMAZIONI/PRATICHE FUORVIANTI DEGLI EDITORI</a:t>
                </a:r>
              </a:p>
            </p:txBody>
          </p:sp>
        </p:grpSp>
        <p:sp>
          <p:nvSpPr>
            <p:cNvPr id="24" name="CasellaDiTesto 23">
              <a:extLst>
                <a:ext uri="{FF2B5EF4-FFF2-40B4-BE49-F238E27FC236}">
                  <a16:creationId xmlns:a16="http://schemas.microsoft.com/office/drawing/2014/main" id="{282051BE-13D7-4314-B651-30FE63E3A058}"/>
                </a:ext>
              </a:extLst>
            </p:cNvPr>
            <p:cNvSpPr txBox="1"/>
            <p:nvPr/>
          </p:nvSpPr>
          <p:spPr>
            <a:xfrm>
              <a:off x="3641686" y="155749"/>
              <a:ext cx="1151792" cy="2462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Apr. 2021</a:t>
              </a:r>
              <a:r>
                <a:rPr kumimoji="0" lang="it-IT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565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EDC017-696B-4F0D-B865-F51D1032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643" y="-99391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Obblighi / dati</a:t>
            </a:r>
          </a:p>
        </p:txBody>
      </p:sp>
      <p:sp>
        <p:nvSpPr>
          <p:cNvPr id="4" name="Titolo 1">
            <a:extLst>
              <a:ext uri="{FF2B5EF4-FFF2-40B4-BE49-F238E27FC236}">
                <a16:creationId xmlns:a16="http://schemas.microsoft.com/office/drawing/2014/main" id="{0116487C-90FF-45EA-B3E4-D015726EE5BC}"/>
              </a:ext>
            </a:extLst>
          </p:cNvPr>
          <p:cNvSpPr txBox="1">
            <a:spLocks/>
          </p:cNvSpPr>
          <p:nvPr/>
        </p:nvSpPr>
        <p:spPr bwMode="auto">
          <a:xfrm>
            <a:off x="3344692" y="960263"/>
            <a:ext cx="5892602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marL="742950" marR="0" lvl="0" indent="-74295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gestione dei dati (DMP)</a:t>
            </a:r>
          </a:p>
          <a:p>
            <a:pPr marL="742950" marR="0" lvl="0" indent="-74295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Open Access ai dati</a:t>
            </a:r>
          </a:p>
          <a:p>
            <a:pPr marL="742950" marR="0" lvl="0" indent="-74295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validazione/riproducibilità</a:t>
            </a:r>
          </a:p>
        </p:txBody>
      </p:sp>
    </p:spTree>
    <p:extLst>
      <p:ext uri="{BB962C8B-B14F-4D97-AF65-F5344CB8AC3E}">
        <p14:creationId xmlns:p14="http://schemas.microsoft.com/office/powerpoint/2010/main" val="10388861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7"/>
          <p:cNvCxnSpPr/>
          <p:nvPr/>
        </p:nvCxnSpPr>
        <p:spPr>
          <a:xfrm>
            <a:off x="5660574" y="5834740"/>
            <a:ext cx="0" cy="0"/>
          </a:xfrm>
          <a:prstGeom prst="straightConnector1">
            <a:avLst/>
          </a:prstGeom>
          <a:noFill/>
          <a:ln w="6345">
            <a:solidFill>
              <a:srgbClr val="5B9BD5"/>
            </a:solidFill>
            <a:prstDash val="solid"/>
            <a:miter/>
          </a:ln>
        </p:spPr>
      </p:cxnSp>
      <p:sp>
        <p:nvSpPr>
          <p:cNvPr id="2" name="Rettangolo 1"/>
          <p:cNvSpPr/>
          <p:nvPr/>
        </p:nvSpPr>
        <p:spPr>
          <a:xfrm>
            <a:off x="7055892" y="5595581"/>
            <a:ext cx="1132764" cy="286603"/>
          </a:xfrm>
          <a:prstGeom prst="rect">
            <a:avLst/>
          </a:prstGeom>
          <a:solidFill>
            <a:srgbClr val="133F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5" name="Connettore diritto 4"/>
          <p:cNvCxnSpPr/>
          <p:nvPr/>
        </p:nvCxnSpPr>
        <p:spPr>
          <a:xfrm>
            <a:off x="7124132" y="5895832"/>
            <a:ext cx="1119117" cy="1364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tangolo 18"/>
          <p:cNvSpPr/>
          <p:nvPr/>
        </p:nvSpPr>
        <p:spPr>
          <a:xfrm>
            <a:off x="7124132" y="5936777"/>
            <a:ext cx="1119117" cy="232012"/>
          </a:xfrm>
          <a:prstGeom prst="rect">
            <a:avLst/>
          </a:prstGeom>
          <a:solidFill>
            <a:srgbClr val="181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ttangolo 20"/>
          <p:cNvSpPr/>
          <p:nvPr/>
        </p:nvSpPr>
        <p:spPr>
          <a:xfrm>
            <a:off x="8243249" y="5704764"/>
            <a:ext cx="464023" cy="388962"/>
          </a:xfrm>
          <a:prstGeom prst="rect">
            <a:avLst/>
          </a:prstGeom>
          <a:solidFill>
            <a:srgbClr val="2A30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23" name="Connettore diritto 22"/>
          <p:cNvCxnSpPr/>
          <p:nvPr/>
        </p:nvCxnSpPr>
        <p:spPr>
          <a:xfrm>
            <a:off x="8093121" y="5158859"/>
            <a:ext cx="136476" cy="72333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olo 2">
            <a:extLst>
              <a:ext uri="{FF2B5EF4-FFF2-40B4-BE49-F238E27FC236}">
                <a16:creationId xmlns:a16="http://schemas.microsoft.com/office/drawing/2014/main" id="{34C9EA32-CECF-4FF1-B6B5-602A90C6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1" y="26429"/>
            <a:ext cx="825043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HEU – Grant Agreement - DATI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3B49DE44-941F-447D-AC31-2F590D943A6D}"/>
              </a:ext>
            </a:extLst>
          </p:cNvPr>
          <p:cNvGrpSpPr/>
          <p:nvPr/>
        </p:nvGrpSpPr>
        <p:grpSpPr>
          <a:xfrm>
            <a:off x="7724251" y="878882"/>
            <a:ext cx="1353356" cy="1819664"/>
            <a:chOff x="1969252" y="2453234"/>
            <a:chExt cx="1353356" cy="1819664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D414BAC6-F647-44CD-A0B3-9E6064FCC125}"/>
                </a:ext>
              </a:extLst>
            </p:cNvPr>
            <p:cNvPicPr/>
            <p:nvPr/>
          </p:nvPicPr>
          <p:blipFill rotWithShape="1">
            <a:blip r:embed="rId4"/>
            <a:srcRect l="41713" t="13058" r="26541" b="10216"/>
            <a:stretch/>
          </p:blipFill>
          <p:spPr bwMode="auto">
            <a:xfrm>
              <a:off x="1969252" y="2453234"/>
              <a:ext cx="1353356" cy="1819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43EA5039-C315-4F6D-A8BD-A6928705385F}"/>
                </a:ext>
              </a:extLst>
            </p:cNvPr>
            <p:cNvSpPr txBox="1"/>
            <p:nvPr/>
          </p:nvSpPr>
          <p:spPr>
            <a:xfrm>
              <a:off x="2227999" y="2666735"/>
              <a:ext cx="835862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V.1 </a:t>
              </a:r>
              <a:r>
                <a:rPr kumimoji="0" lang="it-IT" sz="9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Feb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 2021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57" name="Rettangolo 56">
            <a:extLst>
              <a:ext uri="{FF2B5EF4-FFF2-40B4-BE49-F238E27FC236}">
                <a16:creationId xmlns:a16="http://schemas.microsoft.com/office/drawing/2014/main" id="{829BA82F-7EC5-4DDE-8B29-46851CFDE748}"/>
              </a:ext>
            </a:extLst>
          </p:cNvPr>
          <p:cNvSpPr/>
          <p:nvPr/>
        </p:nvSpPr>
        <p:spPr>
          <a:xfrm>
            <a:off x="1277113" y="3968167"/>
            <a:ext cx="6057822" cy="68126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DATI: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GESTITI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RESPONSABILMENTE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E SECONDO I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PRINCIPI FAIR</a:t>
            </a:r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C5BF87C1-142D-4554-962C-D5C2EE3329F4}"/>
              </a:ext>
            </a:extLst>
          </p:cNvPr>
          <p:cNvSpPr/>
          <p:nvPr/>
        </p:nvSpPr>
        <p:spPr>
          <a:xfrm>
            <a:off x="774415" y="4699183"/>
            <a:ext cx="7287522" cy="132556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FORNIRE UN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DATA MANAGEMENT PLAN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 AGGIORNARLO REGOLARMENTE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DEPOSITARE IN UN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ARCHIVIO AFFIDABILE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,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 ESPLICITAMENTE RICHIESTO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DALLA CALL L’ARCHIVIO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DOVRÀ ESSERE FEDERATO IN EOSC</a:t>
            </a:r>
          </a:p>
        </p:txBody>
      </p:sp>
      <p:grpSp>
        <p:nvGrpSpPr>
          <p:cNvPr id="40" name="Gruppo 39">
            <a:extLst>
              <a:ext uri="{FF2B5EF4-FFF2-40B4-BE49-F238E27FC236}">
                <a16:creationId xmlns:a16="http://schemas.microsoft.com/office/drawing/2014/main" id="{3394208A-91C0-410E-A5D4-36E7C5BDFC5A}"/>
              </a:ext>
            </a:extLst>
          </p:cNvPr>
          <p:cNvGrpSpPr/>
          <p:nvPr/>
        </p:nvGrpSpPr>
        <p:grpSpPr>
          <a:xfrm>
            <a:off x="848619" y="924233"/>
            <a:ext cx="6680974" cy="2966408"/>
            <a:chOff x="848619" y="924233"/>
            <a:chExt cx="6680974" cy="2966408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F1A86342-E855-43CE-9A2D-AAEE6987B0AD}"/>
                </a:ext>
              </a:extLst>
            </p:cNvPr>
            <p:cNvGrpSpPr/>
            <p:nvPr/>
          </p:nvGrpSpPr>
          <p:grpSpPr>
            <a:xfrm>
              <a:off x="1131307" y="924233"/>
              <a:ext cx="6203628" cy="1042895"/>
              <a:chOff x="1131307" y="956349"/>
              <a:chExt cx="6203628" cy="1042895"/>
            </a:xfrm>
          </p:grpSpPr>
          <p:pic>
            <p:nvPicPr>
              <p:cNvPr id="9" name="Immagine 8">
                <a:extLst>
                  <a:ext uri="{FF2B5EF4-FFF2-40B4-BE49-F238E27FC236}">
                    <a16:creationId xmlns:a16="http://schemas.microsoft.com/office/drawing/2014/main" id="{0E08125C-CF5A-4EF3-878C-C75420D88B7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t="41501" r="693"/>
              <a:stretch/>
            </p:blipFill>
            <p:spPr>
              <a:xfrm>
                <a:off x="2451504" y="956349"/>
                <a:ext cx="3563234" cy="55333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35" name="Immagine 34">
                <a:extLst>
                  <a:ext uri="{FF2B5EF4-FFF2-40B4-BE49-F238E27FC236}">
                    <a16:creationId xmlns:a16="http://schemas.microsoft.com/office/drawing/2014/main" id="{D78D6300-B6F7-4303-9228-3BD37596A9F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/>
              <a:srcRect l="-1" r="1289" b="85309"/>
              <a:stretch/>
            </p:blipFill>
            <p:spPr>
              <a:xfrm>
                <a:off x="1131307" y="1500473"/>
                <a:ext cx="6203628" cy="49877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grpSp>
          <p:nvGrpSpPr>
            <p:cNvPr id="39" name="Gruppo 38">
              <a:extLst>
                <a:ext uri="{FF2B5EF4-FFF2-40B4-BE49-F238E27FC236}">
                  <a16:creationId xmlns:a16="http://schemas.microsoft.com/office/drawing/2014/main" id="{90E2C51D-3586-4A90-8974-B49EC9753B25}"/>
                </a:ext>
              </a:extLst>
            </p:cNvPr>
            <p:cNvGrpSpPr/>
            <p:nvPr/>
          </p:nvGrpSpPr>
          <p:grpSpPr>
            <a:xfrm>
              <a:off x="848619" y="1977978"/>
              <a:ext cx="6680974" cy="1912663"/>
              <a:chOff x="848619" y="1977978"/>
              <a:chExt cx="6680974" cy="1912663"/>
            </a:xfrm>
          </p:grpSpPr>
          <p:grpSp>
            <p:nvGrpSpPr>
              <p:cNvPr id="17" name="Gruppo 16">
                <a:extLst>
                  <a:ext uri="{FF2B5EF4-FFF2-40B4-BE49-F238E27FC236}">
                    <a16:creationId xmlns:a16="http://schemas.microsoft.com/office/drawing/2014/main" id="{A81487BB-C770-442D-9310-242DEE8E8113}"/>
                  </a:ext>
                </a:extLst>
              </p:cNvPr>
              <p:cNvGrpSpPr/>
              <p:nvPr/>
            </p:nvGrpSpPr>
            <p:grpSpPr>
              <a:xfrm>
                <a:off x="848619" y="1977978"/>
                <a:ext cx="6680974" cy="1912663"/>
                <a:chOff x="848619" y="1977978"/>
                <a:chExt cx="6680974" cy="1912663"/>
              </a:xfrm>
            </p:grpSpPr>
            <p:pic>
              <p:nvPicPr>
                <p:cNvPr id="8" name="Immagine 7">
                  <a:extLst>
                    <a:ext uri="{FF2B5EF4-FFF2-40B4-BE49-F238E27FC236}">
                      <a16:creationId xmlns:a16="http://schemas.microsoft.com/office/drawing/2014/main" id="{52CDEE8B-C992-4788-9B57-D8BB5BD810E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48619" y="1977978"/>
                  <a:ext cx="6680974" cy="1912663"/>
                </a:xfrm>
                <a:prstGeom prst="rect">
                  <a:avLst/>
                </a:prstGeom>
              </p:spPr>
            </p:pic>
            <p:cxnSp>
              <p:nvCxnSpPr>
                <p:cNvPr id="14" name="Connettore diritto 13">
                  <a:extLst>
                    <a:ext uri="{FF2B5EF4-FFF2-40B4-BE49-F238E27FC236}">
                      <a16:creationId xmlns:a16="http://schemas.microsoft.com/office/drawing/2014/main" id="{CDBD594B-8F21-489B-A1EB-9B9153A294E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63134" y="2532108"/>
                  <a:ext cx="4505135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Connettore diritto 25">
                  <a:extLst>
                    <a:ext uri="{FF2B5EF4-FFF2-40B4-BE49-F238E27FC236}">
                      <a16:creationId xmlns:a16="http://schemas.microsoft.com/office/drawing/2014/main" id="{472B5131-9C96-4B82-8C18-172A40E081A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945657" y="2769966"/>
                  <a:ext cx="3045229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2" name="Connettore diritto 21">
                <a:extLst>
                  <a:ext uri="{FF2B5EF4-FFF2-40B4-BE49-F238E27FC236}">
                    <a16:creationId xmlns:a16="http://schemas.microsoft.com/office/drawing/2014/main" id="{E4061752-D941-42BF-AFAD-3934B3C4BDB8}"/>
                  </a:ext>
                </a:extLst>
              </p:cNvPr>
              <p:cNvCxnSpPr/>
              <p:nvPr/>
            </p:nvCxnSpPr>
            <p:spPr>
              <a:xfrm>
                <a:off x="2196269" y="3083337"/>
                <a:ext cx="3905428" cy="0"/>
              </a:xfrm>
              <a:prstGeom prst="line">
                <a:avLst/>
              </a:prstGeom>
              <a:ln>
                <a:solidFill>
                  <a:srgbClr val="234CA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Connettore diritto 29">
                <a:extLst>
                  <a:ext uri="{FF2B5EF4-FFF2-40B4-BE49-F238E27FC236}">
                    <a16:creationId xmlns:a16="http://schemas.microsoft.com/office/drawing/2014/main" id="{D63F3047-81BB-48AD-92DA-F7956280082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014738" y="3429000"/>
                <a:ext cx="1320197" cy="0"/>
              </a:xfrm>
              <a:prstGeom prst="line">
                <a:avLst/>
              </a:prstGeom>
              <a:ln w="38100">
                <a:solidFill>
                  <a:srgbClr val="234CA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Connettore diritto 30">
                <a:extLst>
                  <a:ext uri="{FF2B5EF4-FFF2-40B4-BE49-F238E27FC236}">
                    <a16:creationId xmlns:a16="http://schemas.microsoft.com/office/drawing/2014/main" id="{AFB248F7-3126-431E-A5E6-45D39A229E0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458405" y="3616000"/>
                <a:ext cx="1182245" cy="0"/>
              </a:xfrm>
              <a:prstGeom prst="line">
                <a:avLst/>
              </a:prstGeom>
              <a:ln w="38100">
                <a:solidFill>
                  <a:srgbClr val="234CA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Connettore diritto 33">
                <a:extLst>
                  <a:ext uri="{FF2B5EF4-FFF2-40B4-BE49-F238E27FC236}">
                    <a16:creationId xmlns:a16="http://schemas.microsoft.com/office/drawing/2014/main" id="{A776FBC2-0655-4C4B-830C-9F8F7DB310C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127477" y="3617129"/>
                <a:ext cx="2288848" cy="0"/>
              </a:xfrm>
              <a:prstGeom prst="line">
                <a:avLst/>
              </a:prstGeom>
              <a:ln w="38100">
                <a:solidFill>
                  <a:srgbClr val="234CA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Connettore diritto 35">
                <a:extLst>
                  <a:ext uri="{FF2B5EF4-FFF2-40B4-BE49-F238E27FC236}">
                    <a16:creationId xmlns:a16="http://schemas.microsoft.com/office/drawing/2014/main" id="{1722183F-4E00-42EE-954E-F79CED02C24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390039" y="3804008"/>
                <a:ext cx="3643434" cy="0"/>
              </a:xfrm>
              <a:prstGeom prst="line">
                <a:avLst/>
              </a:prstGeom>
              <a:ln w="38100">
                <a:solidFill>
                  <a:srgbClr val="234CA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Connettore diritto 37">
                <a:extLst>
                  <a:ext uri="{FF2B5EF4-FFF2-40B4-BE49-F238E27FC236}">
                    <a16:creationId xmlns:a16="http://schemas.microsoft.com/office/drawing/2014/main" id="{1BE9192C-3364-47C4-9EE0-16E31908A0B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398585" y="3406655"/>
                <a:ext cx="4540742" cy="0"/>
              </a:xfrm>
              <a:prstGeom prst="line">
                <a:avLst/>
              </a:prstGeom>
              <a:ln>
                <a:solidFill>
                  <a:srgbClr val="234CA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2" name="Rettangolo 41">
            <a:extLst>
              <a:ext uri="{FF2B5EF4-FFF2-40B4-BE49-F238E27FC236}">
                <a16:creationId xmlns:a16="http://schemas.microsoft.com/office/drawing/2014/main" id="{EB7CCD5B-4D1D-4F62-9CE4-4A79177A40A1}"/>
              </a:ext>
            </a:extLst>
          </p:cNvPr>
          <p:cNvSpPr/>
          <p:nvPr/>
        </p:nvSpPr>
        <p:spPr>
          <a:xfrm>
            <a:off x="1458405" y="6100549"/>
            <a:ext cx="6057822" cy="7127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NOVITÀ: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ARCHIVIO AFFIDABILE E POSSIBILE USO DI EOSC</a:t>
            </a:r>
          </a:p>
          <a:p>
            <a:pPr marL="285750" marR="0" lvl="0" indent="-28575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DMP ENTRO M6</a:t>
            </a:r>
          </a:p>
        </p:txBody>
      </p:sp>
    </p:spTree>
    <p:extLst>
      <p:ext uri="{BB962C8B-B14F-4D97-AF65-F5344CB8AC3E}">
        <p14:creationId xmlns:p14="http://schemas.microsoft.com/office/powerpoint/2010/main" val="211018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27" grpId="0" animBg="1"/>
      <p:bldP spid="42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7"/>
          <p:cNvCxnSpPr/>
          <p:nvPr/>
        </p:nvCxnSpPr>
        <p:spPr>
          <a:xfrm>
            <a:off x="5660574" y="5834740"/>
            <a:ext cx="0" cy="0"/>
          </a:xfrm>
          <a:prstGeom prst="straightConnector1">
            <a:avLst/>
          </a:prstGeom>
          <a:noFill/>
          <a:ln w="6345">
            <a:solidFill>
              <a:srgbClr val="5B9BD5"/>
            </a:solidFill>
            <a:prstDash val="solid"/>
            <a:miter/>
          </a:ln>
        </p:spPr>
      </p:cxnSp>
      <p:sp>
        <p:nvSpPr>
          <p:cNvPr id="2" name="Rettangolo 1"/>
          <p:cNvSpPr/>
          <p:nvPr/>
        </p:nvSpPr>
        <p:spPr>
          <a:xfrm>
            <a:off x="7055892" y="5595581"/>
            <a:ext cx="1132764" cy="286603"/>
          </a:xfrm>
          <a:prstGeom prst="rect">
            <a:avLst/>
          </a:prstGeom>
          <a:solidFill>
            <a:srgbClr val="133F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5" name="Connettore diritto 4"/>
          <p:cNvCxnSpPr/>
          <p:nvPr/>
        </p:nvCxnSpPr>
        <p:spPr>
          <a:xfrm>
            <a:off x="7124132" y="5895832"/>
            <a:ext cx="1119117" cy="1364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tangolo 18"/>
          <p:cNvSpPr/>
          <p:nvPr/>
        </p:nvSpPr>
        <p:spPr>
          <a:xfrm>
            <a:off x="7124132" y="5936777"/>
            <a:ext cx="1119117" cy="232012"/>
          </a:xfrm>
          <a:prstGeom prst="rect">
            <a:avLst/>
          </a:prstGeom>
          <a:solidFill>
            <a:srgbClr val="181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ttangolo 20"/>
          <p:cNvSpPr/>
          <p:nvPr/>
        </p:nvSpPr>
        <p:spPr>
          <a:xfrm>
            <a:off x="8243249" y="5704764"/>
            <a:ext cx="464023" cy="388962"/>
          </a:xfrm>
          <a:prstGeom prst="rect">
            <a:avLst/>
          </a:prstGeom>
          <a:solidFill>
            <a:srgbClr val="2A30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23" name="Connettore diritto 22"/>
          <p:cNvCxnSpPr/>
          <p:nvPr/>
        </p:nvCxnSpPr>
        <p:spPr>
          <a:xfrm>
            <a:off x="8093121" y="5158859"/>
            <a:ext cx="136476" cy="72333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olo 2">
            <a:extLst>
              <a:ext uri="{FF2B5EF4-FFF2-40B4-BE49-F238E27FC236}">
                <a16:creationId xmlns:a16="http://schemas.microsoft.com/office/drawing/2014/main" id="{34C9EA32-CECF-4FF1-B6B5-602A90C6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1" y="26429"/>
            <a:ext cx="825043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HEU – Grant Agreement - DATI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3B49DE44-941F-447D-AC31-2F590D943A6D}"/>
              </a:ext>
            </a:extLst>
          </p:cNvPr>
          <p:cNvGrpSpPr/>
          <p:nvPr/>
        </p:nvGrpSpPr>
        <p:grpSpPr>
          <a:xfrm>
            <a:off x="7724251" y="878882"/>
            <a:ext cx="1353356" cy="1819664"/>
            <a:chOff x="1969252" y="2453234"/>
            <a:chExt cx="1353356" cy="1819664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D414BAC6-F647-44CD-A0B3-9E6064FCC125}"/>
                </a:ext>
              </a:extLst>
            </p:cNvPr>
            <p:cNvPicPr/>
            <p:nvPr/>
          </p:nvPicPr>
          <p:blipFill rotWithShape="1">
            <a:blip r:embed="rId4"/>
            <a:srcRect l="41713" t="13058" r="26541" b="10216"/>
            <a:stretch/>
          </p:blipFill>
          <p:spPr bwMode="auto">
            <a:xfrm>
              <a:off x="1969252" y="2453234"/>
              <a:ext cx="1353356" cy="1819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43EA5039-C315-4F6D-A8BD-A6928705385F}"/>
                </a:ext>
              </a:extLst>
            </p:cNvPr>
            <p:cNvSpPr txBox="1"/>
            <p:nvPr/>
          </p:nvSpPr>
          <p:spPr>
            <a:xfrm>
              <a:off x="2227999" y="2666735"/>
              <a:ext cx="835862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V.1 </a:t>
              </a:r>
              <a:r>
                <a:rPr kumimoji="0" lang="it-IT" sz="9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Feb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 2021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27" name="Rettangolo 26">
            <a:extLst>
              <a:ext uri="{FF2B5EF4-FFF2-40B4-BE49-F238E27FC236}">
                <a16:creationId xmlns:a16="http://schemas.microsoft.com/office/drawing/2014/main" id="{C5BF87C1-142D-4554-962C-D5C2EE3329F4}"/>
              </a:ext>
            </a:extLst>
          </p:cNvPr>
          <p:cNvSpPr/>
          <p:nvPr/>
        </p:nvSpPr>
        <p:spPr>
          <a:xfrm>
            <a:off x="572845" y="4296294"/>
            <a:ext cx="7520276" cy="132556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3. FORNIRE ACCESSO AI DATI IL PIÙ PRESTO POSSIBILE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(SECONDO QUANTO PREVISTO NEL DMP)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SEGUENDO IL PRINCIPIO «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AS OPEN AS POSSIBLE, AS CLOSED AS NECESSARY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»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 LICENZA CCBY O CC0</a:t>
            </a: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D38B9B80-2083-4616-B7AC-C0B5321221C0}"/>
              </a:ext>
            </a:extLst>
          </p:cNvPr>
          <p:cNvSpPr/>
          <p:nvPr/>
        </p:nvSpPr>
        <p:spPr>
          <a:xfrm>
            <a:off x="1165490" y="6302175"/>
            <a:ext cx="6558761" cy="47793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4. FORNIRE IDENTIFICATIVI DI TUTTO CIÒ CHE SERVE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VALIDARE O RIUSARE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 RISULTATI</a:t>
            </a:r>
          </a:p>
        </p:txBody>
      </p:sp>
      <p:grpSp>
        <p:nvGrpSpPr>
          <p:cNvPr id="55" name="Gruppo 54">
            <a:extLst>
              <a:ext uri="{FF2B5EF4-FFF2-40B4-BE49-F238E27FC236}">
                <a16:creationId xmlns:a16="http://schemas.microsoft.com/office/drawing/2014/main" id="{22A6DA79-8B09-4F9D-AF81-B75F2878046B}"/>
              </a:ext>
            </a:extLst>
          </p:cNvPr>
          <p:cNvGrpSpPr/>
          <p:nvPr/>
        </p:nvGrpSpPr>
        <p:grpSpPr>
          <a:xfrm>
            <a:off x="879077" y="848755"/>
            <a:ext cx="6667608" cy="3355527"/>
            <a:chOff x="879077" y="848755"/>
            <a:chExt cx="6667608" cy="3355527"/>
          </a:xfrm>
        </p:grpSpPr>
        <p:grpSp>
          <p:nvGrpSpPr>
            <p:cNvPr id="40" name="Gruppo 39">
              <a:extLst>
                <a:ext uri="{FF2B5EF4-FFF2-40B4-BE49-F238E27FC236}">
                  <a16:creationId xmlns:a16="http://schemas.microsoft.com/office/drawing/2014/main" id="{3394208A-91C0-410E-A5D4-36E7C5BDFC5A}"/>
                </a:ext>
              </a:extLst>
            </p:cNvPr>
            <p:cNvGrpSpPr/>
            <p:nvPr/>
          </p:nvGrpSpPr>
          <p:grpSpPr>
            <a:xfrm>
              <a:off x="879077" y="848755"/>
              <a:ext cx="6667608" cy="1313568"/>
              <a:chOff x="844894" y="924233"/>
              <a:chExt cx="6667608" cy="1313568"/>
            </a:xfrm>
          </p:grpSpPr>
          <p:grpSp>
            <p:nvGrpSpPr>
              <p:cNvPr id="10" name="Gruppo 9">
                <a:extLst>
                  <a:ext uri="{FF2B5EF4-FFF2-40B4-BE49-F238E27FC236}">
                    <a16:creationId xmlns:a16="http://schemas.microsoft.com/office/drawing/2014/main" id="{F1A86342-E855-43CE-9A2D-AAEE6987B0AD}"/>
                  </a:ext>
                </a:extLst>
              </p:cNvPr>
              <p:cNvGrpSpPr/>
              <p:nvPr/>
            </p:nvGrpSpPr>
            <p:grpSpPr>
              <a:xfrm>
                <a:off x="1131307" y="924233"/>
                <a:ext cx="6203628" cy="1042895"/>
                <a:chOff x="1131307" y="956349"/>
                <a:chExt cx="6203628" cy="1042895"/>
              </a:xfrm>
            </p:grpSpPr>
            <p:pic>
              <p:nvPicPr>
                <p:cNvPr id="9" name="Immagine 8">
                  <a:extLst>
                    <a:ext uri="{FF2B5EF4-FFF2-40B4-BE49-F238E27FC236}">
                      <a16:creationId xmlns:a16="http://schemas.microsoft.com/office/drawing/2014/main" id="{0E08125C-CF5A-4EF3-878C-C75420D88B7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t="41501" r="693"/>
                <a:stretch/>
              </p:blipFill>
              <p:spPr>
                <a:xfrm>
                  <a:off x="2451504" y="956349"/>
                  <a:ext cx="3563234" cy="553336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35" name="Immagine 34">
                  <a:extLst>
                    <a:ext uri="{FF2B5EF4-FFF2-40B4-BE49-F238E27FC236}">
                      <a16:creationId xmlns:a16="http://schemas.microsoft.com/office/drawing/2014/main" id="{D78D6300-B6F7-4303-9228-3BD37596A9F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7"/>
                <a:srcRect l="-1" r="1289" b="85309"/>
                <a:stretch/>
              </p:blipFill>
              <p:spPr>
                <a:xfrm>
                  <a:off x="1131307" y="1500473"/>
                  <a:ext cx="6203628" cy="498771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</p:grpSp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52CDEE8B-C992-4788-9B57-D8BB5BD810E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/>
              <a:srcRect r="200" b="84188"/>
              <a:stretch/>
            </p:blipFill>
            <p:spPr>
              <a:xfrm>
                <a:off x="844894" y="1935372"/>
                <a:ext cx="6667608" cy="302429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grpSp>
          <p:nvGrpSpPr>
            <p:cNvPr id="54" name="Gruppo 53">
              <a:extLst>
                <a:ext uri="{FF2B5EF4-FFF2-40B4-BE49-F238E27FC236}">
                  <a16:creationId xmlns:a16="http://schemas.microsoft.com/office/drawing/2014/main" id="{70133AF0-EF1B-4837-9C40-1CAD47CEC4ED}"/>
                </a:ext>
              </a:extLst>
            </p:cNvPr>
            <p:cNvGrpSpPr/>
            <p:nvPr/>
          </p:nvGrpSpPr>
          <p:grpSpPr>
            <a:xfrm>
              <a:off x="1693398" y="2148005"/>
              <a:ext cx="5141554" cy="2056277"/>
              <a:chOff x="1693398" y="2148005"/>
              <a:chExt cx="5141554" cy="2056277"/>
            </a:xfrm>
          </p:grpSpPr>
          <p:pic>
            <p:nvPicPr>
              <p:cNvPr id="12" name="Immagine 11">
                <a:extLst>
                  <a:ext uri="{FF2B5EF4-FFF2-40B4-BE49-F238E27FC236}">
                    <a16:creationId xmlns:a16="http://schemas.microsoft.com/office/drawing/2014/main" id="{E139F2A8-77BF-45F9-B7FB-751F5BBC45A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/>
              <a:srcRect b="16049"/>
              <a:stretch/>
            </p:blipFill>
            <p:spPr>
              <a:xfrm>
                <a:off x="1693398" y="2148005"/>
                <a:ext cx="5141554" cy="2056277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cxnSp>
            <p:nvCxnSpPr>
              <p:cNvPr id="16" name="Connettore diritto 15">
                <a:extLst>
                  <a:ext uri="{FF2B5EF4-FFF2-40B4-BE49-F238E27FC236}">
                    <a16:creationId xmlns:a16="http://schemas.microsoft.com/office/drawing/2014/main" id="{060BE2C3-500A-4C58-862E-3B7D1E9C17D1}"/>
                  </a:ext>
                </a:extLst>
              </p:cNvPr>
              <p:cNvCxnSpPr/>
              <p:nvPr/>
            </p:nvCxnSpPr>
            <p:spPr>
              <a:xfrm>
                <a:off x="1948441" y="2338315"/>
                <a:ext cx="4554909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Connettore diritto 42">
                <a:extLst>
                  <a:ext uri="{FF2B5EF4-FFF2-40B4-BE49-F238E27FC236}">
                    <a16:creationId xmlns:a16="http://schemas.microsoft.com/office/drawing/2014/main" id="{4C154765-E4CD-405A-BC75-A4DF2F58D4A6}"/>
                  </a:ext>
                </a:extLst>
              </p:cNvPr>
              <p:cNvCxnSpPr/>
              <p:nvPr/>
            </p:nvCxnSpPr>
            <p:spPr>
              <a:xfrm>
                <a:off x="1948441" y="2644540"/>
                <a:ext cx="4554909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Connettore diritto 43">
                <a:extLst>
                  <a:ext uri="{FF2B5EF4-FFF2-40B4-BE49-F238E27FC236}">
                    <a16:creationId xmlns:a16="http://schemas.microsoft.com/office/drawing/2014/main" id="{FFDC4F6A-6CF8-4186-B96A-BC1A28EB4E14}"/>
                  </a:ext>
                </a:extLst>
              </p:cNvPr>
              <p:cNvCxnSpPr/>
              <p:nvPr/>
            </p:nvCxnSpPr>
            <p:spPr>
              <a:xfrm>
                <a:off x="2015383" y="2824001"/>
                <a:ext cx="4554909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Connettore diritto 44">
                <a:extLst>
                  <a:ext uri="{FF2B5EF4-FFF2-40B4-BE49-F238E27FC236}">
                    <a16:creationId xmlns:a16="http://schemas.microsoft.com/office/drawing/2014/main" id="{BC60A552-82D8-4A88-A0C3-A0402C94CAA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399944" y="3391595"/>
                <a:ext cx="4265776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Connettore diritto 45">
                <a:extLst>
                  <a:ext uri="{FF2B5EF4-FFF2-40B4-BE49-F238E27FC236}">
                    <a16:creationId xmlns:a16="http://schemas.microsoft.com/office/drawing/2014/main" id="{3F4B4EB7-498B-4475-B09E-164D3F45AD5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399944" y="3823859"/>
                <a:ext cx="4334142" cy="0"/>
              </a:xfrm>
              <a:prstGeom prst="line">
                <a:avLst/>
              </a:prstGeom>
              <a:ln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Connettore diritto 49">
                <a:extLst>
                  <a:ext uri="{FF2B5EF4-FFF2-40B4-BE49-F238E27FC236}">
                    <a16:creationId xmlns:a16="http://schemas.microsoft.com/office/drawing/2014/main" id="{E6BBA4B3-B6C8-4772-8670-15292B7BCB95}"/>
                  </a:ext>
                </a:extLst>
              </p:cNvPr>
              <p:cNvCxnSpPr/>
              <p:nvPr/>
            </p:nvCxnSpPr>
            <p:spPr>
              <a:xfrm>
                <a:off x="3221764" y="2965391"/>
                <a:ext cx="2444098" cy="0"/>
              </a:xfrm>
              <a:prstGeom prst="line">
                <a:avLst/>
              </a:prstGeom>
              <a:ln w="38100">
                <a:solidFill>
                  <a:srgbClr val="1843A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3" name="Gruppo 52">
            <a:extLst>
              <a:ext uri="{FF2B5EF4-FFF2-40B4-BE49-F238E27FC236}">
                <a16:creationId xmlns:a16="http://schemas.microsoft.com/office/drawing/2014/main" id="{45B86DB7-8B16-4DAB-87D8-3F2E2C2689CA}"/>
              </a:ext>
            </a:extLst>
          </p:cNvPr>
          <p:cNvGrpSpPr/>
          <p:nvPr/>
        </p:nvGrpSpPr>
        <p:grpSpPr>
          <a:xfrm>
            <a:off x="1530860" y="5770927"/>
            <a:ext cx="5774631" cy="397862"/>
            <a:chOff x="1530860" y="5770927"/>
            <a:chExt cx="5774631" cy="397862"/>
          </a:xfrm>
        </p:grpSpPr>
        <p:pic>
          <p:nvPicPr>
            <p:cNvPr id="7" name="Immagine 6">
              <a:extLst>
                <a:ext uri="{FF2B5EF4-FFF2-40B4-BE49-F238E27FC236}">
                  <a16:creationId xmlns:a16="http://schemas.microsoft.com/office/drawing/2014/main" id="{30034B0F-0E31-4800-8406-91F3E82A15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t="85495" r="-139"/>
            <a:stretch/>
          </p:blipFill>
          <p:spPr>
            <a:xfrm>
              <a:off x="1530860" y="5770927"/>
              <a:ext cx="5774631" cy="397862"/>
            </a:xfrm>
            <a:prstGeom prst="rect">
              <a:avLst/>
            </a:prstGeom>
          </p:spPr>
        </p:pic>
        <p:cxnSp>
          <p:nvCxnSpPr>
            <p:cNvPr id="29" name="Connettore diritto 28">
              <a:extLst>
                <a:ext uri="{FF2B5EF4-FFF2-40B4-BE49-F238E27FC236}">
                  <a16:creationId xmlns:a16="http://schemas.microsoft.com/office/drawing/2014/main" id="{E8CE821B-817D-4F6D-A7B5-B367BC937833}"/>
                </a:ext>
              </a:extLst>
            </p:cNvPr>
            <p:cNvCxnSpPr/>
            <p:nvPr/>
          </p:nvCxnSpPr>
          <p:spPr>
            <a:xfrm>
              <a:off x="2580830" y="5969858"/>
              <a:ext cx="4513120" cy="0"/>
            </a:xfrm>
            <a:prstGeom prst="line">
              <a:avLst/>
            </a:prstGeom>
            <a:ln>
              <a:solidFill>
                <a:srgbClr val="1843A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Connettore diritto 47">
              <a:extLst>
                <a:ext uri="{FF2B5EF4-FFF2-40B4-BE49-F238E27FC236}">
                  <a16:creationId xmlns:a16="http://schemas.microsoft.com/office/drawing/2014/main" id="{A16EC18A-7C78-4E4F-964B-10532E7F0612}"/>
                </a:ext>
              </a:extLst>
            </p:cNvPr>
            <p:cNvCxnSpPr>
              <a:cxnSpLocks/>
            </p:cNvCxnSpPr>
            <p:nvPr/>
          </p:nvCxnSpPr>
          <p:spPr>
            <a:xfrm>
              <a:off x="2022988" y="6131379"/>
              <a:ext cx="3318133" cy="0"/>
            </a:xfrm>
            <a:prstGeom prst="line">
              <a:avLst/>
            </a:prstGeom>
            <a:ln>
              <a:solidFill>
                <a:srgbClr val="1843A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Connettore diritto 51">
              <a:extLst>
                <a:ext uri="{FF2B5EF4-FFF2-40B4-BE49-F238E27FC236}">
                  <a16:creationId xmlns:a16="http://schemas.microsoft.com/office/drawing/2014/main" id="{D63B99B6-3FEF-4506-A774-FAC1C9AC1656}"/>
                </a:ext>
              </a:extLst>
            </p:cNvPr>
            <p:cNvCxnSpPr>
              <a:cxnSpLocks/>
            </p:cNvCxnSpPr>
            <p:nvPr/>
          </p:nvCxnSpPr>
          <p:spPr>
            <a:xfrm>
              <a:off x="3357072" y="6131379"/>
              <a:ext cx="1480318" cy="0"/>
            </a:xfrm>
            <a:prstGeom prst="line">
              <a:avLst/>
            </a:prstGeom>
            <a:ln w="38100">
              <a:solidFill>
                <a:srgbClr val="1843A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98381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3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7"/>
          <p:cNvCxnSpPr/>
          <p:nvPr/>
        </p:nvCxnSpPr>
        <p:spPr>
          <a:xfrm>
            <a:off x="5660574" y="5834740"/>
            <a:ext cx="0" cy="0"/>
          </a:xfrm>
          <a:prstGeom prst="straightConnector1">
            <a:avLst/>
          </a:prstGeom>
          <a:noFill/>
          <a:ln w="6345">
            <a:solidFill>
              <a:srgbClr val="5B9BD5"/>
            </a:solidFill>
            <a:prstDash val="solid"/>
            <a:miter/>
          </a:ln>
        </p:spPr>
      </p:cxnSp>
      <p:sp>
        <p:nvSpPr>
          <p:cNvPr id="2" name="Rettangolo 1"/>
          <p:cNvSpPr/>
          <p:nvPr/>
        </p:nvSpPr>
        <p:spPr>
          <a:xfrm>
            <a:off x="7055892" y="5595581"/>
            <a:ext cx="1132764" cy="286603"/>
          </a:xfrm>
          <a:prstGeom prst="rect">
            <a:avLst/>
          </a:prstGeom>
          <a:solidFill>
            <a:srgbClr val="133F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5" name="Connettore diritto 4"/>
          <p:cNvCxnSpPr/>
          <p:nvPr/>
        </p:nvCxnSpPr>
        <p:spPr>
          <a:xfrm>
            <a:off x="7124132" y="5895832"/>
            <a:ext cx="1119117" cy="1364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tangolo 18"/>
          <p:cNvSpPr/>
          <p:nvPr/>
        </p:nvSpPr>
        <p:spPr>
          <a:xfrm>
            <a:off x="7124132" y="5936777"/>
            <a:ext cx="1119117" cy="232012"/>
          </a:xfrm>
          <a:prstGeom prst="rect">
            <a:avLst/>
          </a:prstGeom>
          <a:solidFill>
            <a:srgbClr val="181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ttangolo 20"/>
          <p:cNvSpPr/>
          <p:nvPr/>
        </p:nvSpPr>
        <p:spPr>
          <a:xfrm>
            <a:off x="8243249" y="5704764"/>
            <a:ext cx="464023" cy="388962"/>
          </a:xfrm>
          <a:prstGeom prst="rect">
            <a:avLst/>
          </a:prstGeom>
          <a:solidFill>
            <a:srgbClr val="2A30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23" name="Connettore diritto 22"/>
          <p:cNvCxnSpPr/>
          <p:nvPr/>
        </p:nvCxnSpPr>
        <p:spPr>
          <a:xfrm>
            <a:off x="8093121" y="5158859"/>
            <a:ext cx="136476" cy="72333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olo 2">
            <a:extLst>
              <a:ext uri="{FF2B5EF4-FFF2-40B4-BE49-F238E27FC236}">
                <a16:creationId xmlns:a16="http://schemas.microsoft.com/office/drawing/2014/main" id="{34C9EA32-CECF-4FF1-B6B5-602A90C6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1" y="26429"/>
            <a:ext cx="825043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HEU – Grant Agreement - DATI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3B49DE44-941F-447D-AC31-2F590D943A6D}"/>
              </a:ext>
            </a:extLst>
          </p:cNvPr>
          <p:cNvGrpSpPr/>
          <p:nvPr/>
        </p:nvGrpSpPr>
        <p:grpSpPr>
          <a:xfrm>
            <a:off x="7724251" y="878882"/>
            <a:ext cx="1353356" cy="1819664"/>
            <a:chOff x="1969252" y="2453234"/>
            <a:chExt cx="1353356" cy="1819664"/>
          </a:xfrm>
        </p:grpSpPr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D414BAC6-F647-44CD-A0B3-9E6064FCC125}"/>
                </a:ext>
              </a:extLst>
            </p:cNvPr>
            <p:cNvPicPr/>
            <p:nvPr/>
          </p:nvPicPr>
          <p:blipFill rotWithShape="1">
            <a:blip r:embed="rId4"/>
            <a:srcRect l="41713" t="13058" r="26541" b="10216"/>
            <a:stretch/>
          </p:blipFill>
          <p:spPr bwMode="auto">
            <a:xfrm>
              <a:off x="1969252" y="2453234"/>
              <a:ext cx="1353356" cy="1819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43EA5039-C315-4F6D-A8BD-A6928705385F}"/>
                </a:ext>
              </a:extLst>
            </p:cNvPr>
            <p:cNvSpPr txBox="1"/>
            <p:nvPr/>
          </p:nvSpPr>
          <p:spPr>
            <a:xfrm>
              <a:off x="2227999" y="2666735"/>
              <a:ext cx="835862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V.1 </a:t>
              </a:r>
              <a:r>
                <a:rPr kumimoji="0" lang="it-IT" sz="9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Feb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5"/>
                </a:rPr>
                <a:t> 2021</a:t>
              </a:r>
              <a:r>
                <a:rPr kumimoji="0" lang="it-IT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27" name="Rettangolo 26">
            <a:extLst>
              <a:ext uri="{FF2B5EF4-FFF2-40B4-BE49-F238E27FC236}">
                <a16:creationId xmlns:a16="http://schemas.microsoft.com/office/drawing/2014/main" id="{C5BF87C1-142D-4554-962C-D5C2EE3329F4}"/>
              </a:ext>
            </a:extLst>
          </p:cNvPr>
          <p:cNvSpPr/>
          <p:nvPr/>
        </p:nvSpPr>
        <p:spPr>
          <a:xfrm>
            <a:off x="668380" y="5672736"/>
            <a:ext cx="7520276" cy="75060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5.  METADATI DEVONO ESSERE FAIR E SEMPRE OPEN CON LICENZA CC0 E CONTENERE UNA SERIE PRECISA DI INFORMAZIONI</a:t>
            </a:r>
          </a:p>
        </p:txBody>
      </p:sp>
      <p:grpSp>
        <p:nvGrpSpPr>
          <p:cNvPr id="22" name="Gruppo 21">
            <a:extLst>
              <a:ext uri="{FF2B5EF4-FFF2-40B4-BE49-F238E27FC236}">
                <a16:creationId xmlns:a16="http://schemas.microsoft.com/office/drawing/2014/main" id="{CF92DA47-DE54-4F54-83E9-C6E750502381}"/>
              </a:ext>
            </a:extLst>
          </p:cNvPr>
          <p:cNvGrpSpPr/>
          <p:nvPr/>
        </p:nvGrpSpPr>
        <p:grpSpPr>
          <a:xfrm>
            <a:off x="906899" y="2750721"/>
            <a:ext cx="6667608" cy="2844853"/>
            <a:chOff x="797896" y="858268"/>
            <a:chExt cx="6667608" cy="2844853"/>
          </a:xfrm>
        </p:grpSpPr>
        <p:grpSp>
          <p:nvGrpSpPr>
            <p:cNvPr id="15" name="Gruppo 14">
              <a:extLst>
                <a:ext uri="{FF2B5EF4-FFF2-40B4-BE49-F238E27FC236}">
                  <a16:creationId xmlns:a16="http://schemas.microsoft.com/office/drawing/2014/main" id="{11E65D05-52D3-4081-9EC5-EF6AEA18FA27}"/>
                </a:ext>
              </a:extLst>
            </p:cNvPr>
            <p:cNvGrpSpPr/>
            <p:nvPr/>
          </p:nvGrpSpPr>
          <p:grpSpPr>
            <a:xfrm>
              <a:off x="1400044" y="2227661"/>
              <a:ext cx="5795515" cy="1475460"/>
              <a:chOff x="1407451" y="2152982"/>
              <a:chExt cx="5795515" cy="1475460"/>
            </a:xfrm>
          </p:grpSpPr>
          <p:pic>
            <p:nvPicPr>
              <p:cNvPr id="11" name="Immagine 10">
                <a:extLst>
                  <a:ext uri="{FF2B5EF4-FFF2-40B4-BE49-F238E27FC236}">
                    <a16:creationId xmlns:a16="http://schemas.microsoft.com/office/drawing/2014/main" id="{BA0E5A31-4048-48D8-978D-3C7048CBCB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07451" y="2152982"/>
                <a:ext cx="5795515" cy="914666"/>
              </a:xfrm>
              <a:prstGeom prst="rect">
                <a:avLst/>
              </a:prstGeom>
            </p:spPr>
          </p:pic>
          <p:pic>
            <p:nvPicPr>
              <p:cNvPr id="14" name="Immagine 13">
                <a:extLst>
                  <a:ext uri="{FF2B5EF4-FFF2-40B4-BE49-F238E27FC236}">
                    <a16:creationId xmlns:a16="http://schemas.microsoft.com/office/drawing/2014/main" id="{C9AB15B1-ECF3-45C2-A550-75370B2F2E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407451" y="3067840"/>
                <a:ext cx="5795515" cy="560602"/>
              </a:xfrm>
              <a:prstGeom prst="rect">
                <a:avLst/>
              </a:prstGeom>
            </p:spPr>
          </p:pic>
        </p:grpSp>
        <p:grpSp>
          <p:nvGrpSpPr>
            <p:cNvPr id="55" name="Gruppo 54">
              <a:extLst>
                <a:ext uri="{FF2B5EF4-FFF2-40B4-BE49-F238E27FC236}">
                  <a16:creationId xmlns:a16="http://schemas.microsoft.com/office/drawing/2014/main" id="{22A6DA79-8B09-4F9D-AF81-B75F2878046B}"/>
                </a:ext>
              </a:extLst>
            </p:cNvPr>
            <p:cNvGrpSpPr/>
            <p:nvPr/>
          </p:nvGrpSpPr>
          <p:grpSpPr>
            <a:xfrm>
              <a:off x="797896" y="858268"/>
              <a:ext cx="6667608" cy="2284059"/>
              <a:chOff x="879077" y="914257"/>
              <a:chExt cx="6667608" cy="2284059"/>
            </a:xfrm>
          </p:grpSpPr>
          <p:grpSp>
            <p:nvGrpSpPr>
              <p:cNvPr id="40" name="Gruppo 39">
                <a:extLst>
                  <a:ext uri="{FF2B5EF4-FFF2-40B4-BE49-F238E27FC236}">
                    <a16:creationId xmlns:a16="http://schemas.microsoft.com/office/drawing/2014/main" id="{3394208A-91C0-410E-A5D4-36E7C5BDFC5A}"/>
                  </a:ext>
                </a:extLst>
              </p:cNvPr>
              <p:cNvGrpSpPr/>
              <p:nvPr/>
            </p:nvGrpSpPr>
            <p:grpSpPr>
              <a:xfrm>
                <a:off x="879077" y="914257"/>
                <a:ext cx="6667608" cy="1248066"/>
                <a:chOff x="844894" y="989735"/>
                <a:chExt cx="6667608" cy="1248066"/>
              </a:xfrm>
            </p:grpSpPr>
            <p:grpSp>
              <p:nvGrpSpPr>
                <p:cNvPr id="10" name="Gruppo 9">
                  <a:extLst>
                    <a:ext uri="{FF2B5EF4-FFF2-40B4-BE49-F238E27FC236}">
                      <a16:creationId xmlns:a16="http://schemas.microsoft.com/office/drawing/2014/main" id="{F1A86342-E855-43CE-9A2D-AAEE6987B0AD}"/>
                    </a:ext>
                  </a:extLst>
                </p:cNvPr>
                <p:cNvGrpSpPr/>
                <p:nvPr/>
              </p:nvGrpSpPr>
              <p:grpSpPr>
                <a:xfrm>
                  <a:off x="1131307" y="989735"/>
                  <a:ext cx="6203628" cy="977393"/>
                  <a:chOff x="1131307" y="1021851"/>
                  <a:chExt cx="6203628" cy="977393"/>
                </a:xfrm>
              </p:grpSpPr>
              <p:pic>
                <p:nvPicPr>
                  <p:cNvPr id="9" name="Immagine 8">
                    <a:extLst>
                      <a:ext uri="{FF2B5EF4-FFF2-40B4-BE49-F238E27FC236}">
                        <a16:creationId xmlns:a16="http://schemas.microsoft.com/office/drawing/2014/main" id="{0E08125C-CF5A-4EF3-878C-C75420D88B7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8"/>
                  <a:srcRect t="41501" r="693"/>
                  <a:stretch/>
                </p:blipFill>
                <p:spPr>
                  <a:xfrm>
                    <a:off x="2451504" y="1021851"/>
                    <a:ext cx="3563234" cy="487834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pic>
                <p:nvPicPr>
                  <p:cNvPr id="35" name="Immagine 34">
                    <a:extLst>
                      <a:ext uri="{FF2B5EF4-FFF2-40B4-BE49-F238E27FC236}">
                        <a16:creationId xmlns:a16="http://schemas.microsoft.com/office/drawing/2014/main" id="{D78D6300-B6F7-4303-9228-3BD37596A9F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9"/>
                  <a:srcRect l="-1" r="1289" b="85309"/>
                  <a:stretch/>
                </p:blipFill>
                <p:spPr>
                  <a:xfrm>
                    <a:off x="1131307" y="1500473"/>
                    <a:ext cx="6203628" cy="498771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</p:grpSp>
            <p:pic>
              <p:nvPicPr>
                <p:cNvPr id="8" name="Immagine 7">
                  <a:extLst>
                    <a:ext uri="{FF2B5EF4-FFF2-40B4-BE49-F238E27FC236}">
                      <a16:creationId xmlns:a16="http://schemas.microsoft.com/office/drawing/2014/main" id="{52CDEE8B-C992-4788-9B57-D8BB5BD810E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0"/>
                <a:srcRect r="200" b="84188"/>
                <a:stretch/>
              </p:blipFill>
              <p:spPr>
                <a:xfrm>
                  <a:off x="844894" y="1935372"/>
                  <a:ext cx="6667608" cy="302429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</p:grpSp>
          <p:grpSp>
            <p:nvGrpSpPr>
              <p:cNvPr id="54" name="Gruppo 53">
                <a:extLst>
                  <a:ext uri="{FF2B5EF4-FFF2-40B4-BE49-F238E27FC236}">
                    <a16:creationId xmlns:a16="http://schemas.microsoft.com/office/drawing/2014/main" id="{70133AF0-EF1B-4837-9C40-1CAD47CEC4ED}"/>
                  </a:ext>
                </a:extLst>
              </p:cNvPr>
              <p:cNvGrpSpPr/>
              <p:nvPr/>
            </p:nvGrpSpPr>
            <p:grpSpPr>
              <a:xfrm>
                <a:off x="1546785" y="2483597"/>
                <a:ext cx="5658528" cy="714719"/>
                <a:chOff x="1546785" y="2483597"/>
                <a:chExt cx="5658528" cy="714719"/>
              </a:xfrm>
            </p:grpSpPr>
            <p:cxnSp>
              <p:nvCxnSpPr>
                <p:cNvPr id="16" name="Connettore diritto 15">
                  <a:extLst>
                    <a:ext uri="{FF2B5EF4-FFF2-40B4-BE49-F238E27FC236}">
                      <a16:creationId xmlns:a16="http://schemas.microsoft.com/office/drawing/2014/main" id="{060BE2C3-500A-4C58-862E-3B7D1E9C17D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46785" y="2483597"/>
                  <a:ext cx="5658528" cy="0"/>
                </a:xfrm>
                <a:prstGeom prst="line">
                  <a:avLst/>
                </a:prstGeom>
                <a:ln>
                  <a:solidFill>
                    <a:srgbClr val="1843A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Connettore diritto 42">
                  <a:extLst>
                    <a:ext uri="{FF2B5EF4-FFF2-40B4-BE49-F238E27FC236}">
                      <a16:creationId xmlns:a16="http://schemas.microsoft.com/office/drawing/2014/main" id="{4C154765-E4CD-405A-BC75-A4DF2F58D4A6}"/>
                    </a:ext>
                  </a:extLst>
                </p:cNvPr>
                <p:cNvCxnSpPr/>
                <p:nvPr/>
              </p:nvCxnSpPr>
              <p:spPr>
                <a:xfrm>
                  <a:off x="1546785" y="2653086"/>
                  <a:ext cx="4554909" cy="0"/>
                </a:xfrm>
                <a:prstGeom prst="line">
                  <a:avLst/>
                </a:prstGeom>
                <a:ln>
                  <a:solidFill>
                    <a:srgbClr val="1843A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Connettore diritto 43">
                  <a:extLst>
                    <a:ext uri="{FF2B5EF4-FFF2-40B4-BE49-F238E27FC236}">
                      <a16:creationId xmlns:a16="http://schemas.microsoft.com/office/drawing/2014/main" id="{FFDC4F6A-6CF8-4186-B96A-BC1A28EB4E14}"/>
                    </a:ext>
                  </a:extLst>
                </p:cNvPr>
                <p:cNvCxnSpPr/>
                <p:nvPr/>
              </p:nvCxnSpPr>
              <p:spPr>
                <a:xfrm>
                  <a:off x="2015383" y="2824001"/>
                  <a:ext cx="4554909" cy="0"/>
                </a:xfrm>
                <a:prstGeom prst="line">
                  <a:avLst/>
                </a:prstGeom>
                <a:ln>
                  <a:solidFill>
                    <a:srgbClr val="1843A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Connettore diritto 44">
                  <a:extLst>
                    <a:ext uri="{FF2B5EF4-FFF2-40B4-BE49-F238E27FC236}">
                      <a16:creationId xmlns:a16="http://schemas.microsoft.com/office/drawing/2014/main" id="{BC60A552-82D8-4A88-A0C3-A0402C94CAA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691351" y="2998488"/>
                  <a:ext cx="5513962" cy="0"/>
                </a:xfrm>
                <a:prstGeom prst="line">
                  <a:avLst/>
                </a:prstGeom>
                <a:ln>
                  <a:solidFill>
                    <a:srgbClr val="1843A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Connettore diritto 45">
                  <a:extLst>
                    <a:ext uri="{FF2B5EF4-FFF2-40B4-BE49-F238E27FC236}">
                      <a16:creationId xmlns:a16="http://schemas.microsoft.com/office/drawing/2014/main" id="{3F4B4EB7-498B-4475-B09E-164D3F45AD5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08978" y="3198316"/>
                  <a:ext cx="4334142" cy="0"/>
                </a:xfrm>
                <a:prstGeom prst="line">
                  <a:avLst/>
                </a:prstGeom>
                <a:ln>
                  <a:solidFill>
                    <a:srgbClr val="1843A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42" name="Connettore diritto 41">
              <a:extLst>
                <a:ext uri="{FF2B5EF4-FFF2-40B4-BE49-F238E27FC236}">
                  <a16:creationId xmlns:a16="http://schemas.microsoft.com/office/drawing/2014/main" id="{8A44DC33-01E2-40A6-9AE9-DE8938D71317}"/>
                </a:ext>
              </a:extLst>
            </p:cNvPr>
            <p:cNvCxnSpPr>
              <a:cxnSpLocks/>
            </p:cNvCxnSpPr>
            <p:nvPr/>
          </p:nvCxnSpPr>
          <p:spPr>
            <a:xfrm>
              <a:off x="1425512" y="3303273"/>
              <a:ext cx="4693277" cy="0"/>
            </a:xfrm>
            <a:prstGeom prst="line">
              <a:avLst/>
            </a:prstGeom>
            <a:ln>
              <a:solidFill>
                <a:srgbClr val="1843A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4721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B1D102D-0763-4865-AD00-ACC1E5A23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Deposito dei dati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4D57DA12-E574-48A0-9187-59BFEAA1E566}"/>
              </a:ext>
            </a:extLst>
          </p:cNvPr>
          <p:cNvGrpSpPr/>
          <p:nvPr/>
        </p:nvGrpSpPr>
        <p:grpSpPr>
          <a:xfrm>
            <a:off x="289047" y="76708"/>
            <a:ext cx="8565906" cy="6704584"/>
            <a:chOff x="289047" y="76708"/>
            <a:chExt cx="8565906" cy="6704584"/>
          </a:xfrm>
        </p:grpSpPr>
        <p:grpSp>
          <p:nvGrpSpPr>
            <p:cNvPr id="24" name="Gruppo 23">
              <a:extLst>
                <a:ext uri="{FF2B5EF4-FFF2-40B4-BE49-F238E27FC236}">
                  <a16:creationId xmlns:a16="http://schemas.microsoft.com/office/drawing/2014/main" id="{4B619ECC-A05F-4455-B217-6F2A074B4859}"/>
                </a:ext>
              </a:extLst>
            </p:cNvPr>
            <p:cNvGrpSpPr/>
            <p:nvPr/>
          </p:nvGrpSpPr>
          <p:grpSpPr>
            <a:xfrm>
              <a:off x="289047" y="76708"/>
              <a:ext cx="8565906" cy="6704584"/>
              <a:chOff x="289047" y="76708"/>
              <a:chExt cx="8565906" cy="6704584"/>
            </a:xfrm>
          </p:grpSpPr>
          <p:grpSp>
            <p:nvGrpSpPr>
              <p:cNvPr id="17" name="Gruppo 16">
                <a:extLst>
                  <a:ext uri="{FF2B5EF4-FFF2-40B4-BE49-F238E27FC236}">
                    <a16:creationId xmlns:a16="http://schemas.microsoft.com/office/drawing/2014/main" id="{9D9078FD-1FD1-4920-AD94-879AE953969D}"/>
                  </a:ext>
                </a:extLst>
              </p:cNvPr>
              <p:cNvGrpSpPr/>
              <p:nvPr/>
            </p:nvGrpSpPr>
            <p:grpSpPr>
              <a:xfrm>
                <a:off x="289047" y="76708"/>
                <a:ext cx="8565906" cy="6704584"/>
                <a:chOff x="289047" y="76708"/>
                <a:chExt cx="8565906" cy="6704584"/>
              </a:xfrm>
            </p:grpSpPr>
            <p:grpSp>
              <p:nvGrpSpPr>
                <p:cNvPr id="9" name="Gruppo 8">
                  <a:extLst>
                    <a:ext uri="{FF2B5EF4-FFF2-40B4-BE49-F238E27FC236}">
                      <a16:creationId xmlns:a16="http://schemas.microsoft.com/office/drawing/2014/main" id="{0FB069EA-9EAF-46DA-A424-7889B092434A}"/>
                    </a:ext>
                  </a:extLst>
                </p:cNvPr>
                <p:cNvGrpSpPr/>
                <p:nvPr/>
              </p:nvGrpSpPr>
              <p:grpSpPr>
                <a:xfrm>
                  <a:off x="289047" y="76708"/>
                  <a:ext cx="8565906" cy="6704584"/>
                  <a:chOff x="289047" y="76708"/>
                  <a:chExt cx="8565906" cy="6704584"/>
                </a:xfrm>
              </p:grpSpPr>
              <p:grpSp>
                <p:nvGrpSpPr>
                  <p:cNvPr id="8" name="Gruppo 7">
                    <a:extLst>
                      <a:ext uri="{FF2B5EF4-FFF2-40B4-BE49-F238E27FC236}">
                        <a16:creationId xmlns:a16="http://schemas.microsoft.com/office/drawing/2014/main" id="{709A21F9-4D71-4802-B494-9A5481E2310F}"/>
                      </a:ext>
                    </a:extLst>
                  </p:cNvPr>
                  <p:cNvGrpSpPr/>
                  <p:nvPr/>
                </p:nvGrpSpPr>
                <p:grpSpPr>
                  <a:xfrm>
                    <a:off x="289047" y="1101292"/>
                    <a:ext cx="7968064" cy="5680000"/>
                    <a:chOff x="289047" y="1101292"/>
                    <a:chExt cx="7968064" cy="5680000"/>
                  </a:xfrm>
                </p:grpSpPr>
                <p:pic>
                  <p:nvPicPr>
                    <p:cNvPr id="4" name="Immagine 3">
                      <a:extLst>
                        <a:ext uri="{FF2B5EF4-FFF2-40B4-BE49-F238E27FC236}">
                          <a16:creationId xmlns:a16="http://schemas.microsoft.com/office/drawing/2014/main" id="{1AE92AD3-A621-4B52-A6AD-E11A6DC4F4CA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tretch>
                      <a:fillRect/>
                    </a:stretch>
                  </p:blipFill>
                  <p:spPr>
                    <a:xfrm>
                      <a:off x="289047" y="1101292"/>
                      <a:ext cx="7904141" cy="3196785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7" name="Immagine 6">
                      <a:extLst>
                        <a:ext uri="{FF2B5EF4-FFF2-40B4-BE49-F238E27FC236}">
                          <a16:creationId xmlns:a16="http://schemas.microsoft.com/office/drawing/2014/main" id="{A7D2BAC6-62DD-42BF-A9DC-B75114E4A210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370411" y="4248535"/>
                      <a:ext cx="7886700" cy="253275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5" name="Immagine 4">
                    <a:extLst>
                      <a:ext uri="{FF2B5EF4-FFF2-40B4-BE49-F238E27FC236}">
                        <a16:creationId xmlns:a16="http://schemas.microsoft.com/office/drawing/2014/main" id="{8C1F5014-4C55-4966-A322-581DC6FDA4C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7185991" y="76708"/>
                    <a:ext cx="1668962" cy="2049169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</p:grpSp>
            <p:cxnSp>
              <p:nvCxnSpPr>
                <p:cNvPr id="11" name="Connettore diritto 10">
                  <a:extLst>
                    <a:ext uri="{FF2B5EF4-FFF2-40B4-BE49-F238E27FC236}">
                      <a16:creationId xmlns:a16="http://schemas.microsoft.com/office/drawing/2014/main" id="{511AD664-5074-4B3D-87D8-3C7A45D5F5FA}"/>
                    </a:ext>
                  </a:extLst>
                </p:cNvPr>
                <p:cNvCxnSpPr/>
                <p:nvPr/>
              </p:nvCxnSpPr>
              <p:spPr>
                <a:xfrm>
                  <a:off x="628650" y="2166730"/>
                  <a:ext cx="4529759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Connettore diritto 11">
                  <a:extLst>
                    <a:ext uri="{FF2B5EF4-FFF2-40B4-BE49-F238E27FC236}">
                      <a16:creationId xmlns:a16="http://schemas.microsoft.com/office/drawing/2014/main" id="{80432ED6-E06D-4CD2-83EF-2519B742F54E}"/>
                    </a:ext>
                  </a:extLst>
                </p:cNvPr>
                <p:cNvCxnSpPr/>
                <p:nvPr/>
              </p:nvCxnSpPr>
              <p:spPr>
                <a:xfrm>
                  <a:off x="628650" y="3429000"/>
                  <a:ext cx="4529759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Connettore diritto 12">
                  <a:extLst>
                    <a:ext uri="{FF2B5EF4-FFF2-40B4-BE49-F238E27FC236}">
                      <a16:creationId xmlns:a16="http://schemas.microsoft.com/office/drawing/2014/main" id="{70900DBE-6896-49A1-A5D3-ECBFB3639D2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28650" y="3969026"/>
                  <a:ext cx="7392228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Connettore diritto 14">
                  <a:extLst>
                    <a:ext uri="{FF2B5EF4-FFF2-40B4-BE49-F238E27FC236}">
                      <a16:creationId xmlns:a16="http://schemas.microsoft.com/office/drawing/2014/main" id="{7AD6FDF6-07B9-4903-A607-3ABF9D4B286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28650" y="4177748"/>
                  <a:ext cx="892037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1" name="Connettore diritto 20">
                <a:extLst>
                  <a:ext uri="{FF2B5EF4-FFF2-40B4-BE49-F238E27FC236}">
                    <a16:creationId xmlns:a16="http://schemas.microsoft.com/office/drawing/2014/main" id="{3713017F-C01B-41AB-A944-869A0753081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3363" y="5403574"/>
                <a:ext cx="7392228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Connettore diritto 21">
                <a:extLst>
                  <a:ext uri="{FF2B5EF4-FFF2-40B4-BE49-F238E27FC236}">
                    <a16:creationId xmlns:a16="http://schemas.microsoft.com/office/drawing/2014/main" id="{25D10FCF-F0C0-4D89-8E23-5CD281C3AD0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4605" y="5622235"/>
                <a:ext cx="2746099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7B343667-1DFB-494C-AAA0-AB0C99FA50C4}"/>
                </a:ext>
              </a:extLst>
            </p:cNvPr>
            <p:cNvSpPr/>
            <p:nvPr/>
          </p:nvSpPr>
          <p:spPr>
            <a:xfrm>
              <a:off x="6728791" y="2365513"/>
              <a:ext cx="1928192" cy="116832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DI QUALI DATI STIAMO PARLANDO?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1168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B1D102D-0763-4865-AD00-ACC1E5A23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Deposito dei dati</a:t>
            </a:r>
          </a:p>
        </p:txBody>
      </p:sp>
      <p:grpSp>
        <p:nvGrpSpPr>
          <p:cNvPr id="19" name="Gruppo 18">
            <a:extLst>
              <a:ext uri="{FF2B5EF4-FFF2-40B4-BE49-F238E27FC236}">
                <a16:creationId xmlns:a16="http://schemas.microsoft.com/office/drawing/2014/main" id="{F823A8C3-DBEE-489A-97AC-BC26A45BA3C6}"/>
              </a:ext>
            </a:extLst>
          </p:cNvPr>
          <p:cNvGrpSpPr/>
          <p:nvPr/>
        </p:nvGrpSpPr>
        <p:grpSpPr>
          <a:xfrm>
            <a:off x="448248" y="4111628"/>
            <a:ext cx="8247504" cy="2269294"/>
            <a:chOff x="448248" y="4111628"/>
            <a:chExt cx="8247504" cy="2269294"/>
          </a:xfrm>
        </p:grpSpPr>
        <p:grpSp>
          <p:nvGrpSpPr>
            <p:cNvPr id="6" name="Gruppo 5">
              <a:extLst>
                <a:ext uri="{FF2B5EF4-FFF2-40B4-BE49-F238E27FC236}">
                  <a16:creationId xmlns:a16="http://schemas.microsoft.com/office/drawing/2014/main" id="{A4884264-C4BA-47E0-9515-B47E6824DB7A}"/>
                </a:ext>
              </a:extLst>
            </p:cNvPr>
            <p:cNvGrpSpPr/>
            <p:nvPr/>
          </p:nvGrpSpPr>
          <p:grpSpPr>
            <a:xfrm>
              <a:off x="448248" y="4111628"/>
              <a:ext cx="8247504" cy="2269294"/>
              <a:chOff x="448248" y="4111628"/>
              <a:chExt cx="8247504" cy="2269294"/>
            </a:xfrm>
          </p:grpSpPr>
          <p:pic>
            <p:nvPicPr>
              <p:cNvPr id="16" name="Immagine 15">
                <a:extLst>
                  <a:ext uri="{FF2B5EF4-FFF2-40B4-BE49-F238E27FC236}">
                    <a16:creationId xmlns:a16="http://schemas.microsoft.com/office/drawing/2014/main" id="{C41DE5C7-7D31-4BEC-8E2B-F6891F5103F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8248" y="4111628"/>
                <a:ext cx="8247504" cy="1159057"/>
              </a:xfrm>
              <a:prstGeom prst="rect">
                <a:avLst/>
              </a:prstGeom>
            </p:spPr>
          </p:pic>
          <p:sp>
            <p:nvSpPr>
              <p:cNvPr id="3" name="Rettangolo 2">
                <a:extLst>
                  <a:ext uri="{FF2B5EF4-FFF2-40B4-BE49-F238E27FC236}">
                    <a16:creationId xmlns:a16="http://schemas.microsoft.com/office/drawing/2014/main" id="{F9DF87BD-D5DA-481D-8A9C-073DD962EAC5}"/>
                  </a:ext>
                </a:extLst>
              </p:cNvPr>
              <p:cNvSpPr/>
              <p:nvPr/>
            </p:nvSpPr>
            <p:spPr>
              <a:xfrm>
                <a:off x="2454965" y="5267739"/>
                <a:ext cx="3886200" cy="1113183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«AS CLOSED AS NECESSARY»</a:t>
                </a:r>
              </a:p>
            </p:txBody>
          </p:sp>
        </p:grpSp>
        <p:cxnSp>
          <p:nvCxnSpPr>
            <p:cNvPr id="14" name="Connettore diritto 13">
              <a:extLst>
                <a:ext uri="{FF2B5EF4-FFF2-40B4-BE49-F238E27FC236}">
                  <a16:creationId xmlns:a16="http://schemas.microsoft.com/office/drawing/2014/main" id="{402D8668-1866-4CBD-9857-EB3B0BA20F22}"/>
                </a:ext>
              </a:extLst>
            </p:cNvPr>
            <p:cNvCxnSpPr/>
            <p:nvPr/>
          </p:nvCxnSpPr>
          <p:spPr>
            <a:xfrm>
              <a:off x="4572000" y="4532243"/>
              <a:ext cx="313082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Connettore diritto 22">
              <a:extLst>
                <a:ext uri="{FF2B5EF4-FFF2-40B4-BE49-F238E27FC236}">
                  <a16:creationId xmlns:a16="http://schemas.microsoft.com/office/drawing/2014/main" id="{936DAE12-C30F-4C88-96B9-A9AE58E2641C}"/>
                </a:ext>
              </a:extLst>
            </p:cNvPr>
            <p:cNvCxnSpPr/>
            <p:nvPr/>
          </p:nvCxnSpPr>
          <p:spPr>
            <a:xfrm>
              <a:off x="5261113" y="4714460"/>
              <a:ext cx="313082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Connettore diritto 24">
              <a:extLst>
                <a:ext uri="{FF2B5EF4-FFF2-40B4-BE49-F238E27FC236}">
                  <a16:creationId xmlns:a16="http://schemas.microsoft.com/office/drawing/2014/main" id="{2E854662-F626-4334-A1A5-0D9B8D8A4155}"/>
                </a:ext>
              </a:extLst>
            </p:cNvPr>
            <p:cNvCxnSpPr>
              <a:cxnSpLocks/>
            </p:cNvCxnSpPr>
            <p:nvPr/>
          </p:nvCxnSpPr>
          <p:spPr>
            <a:xfrm>
              <a:off x="748747" y="4883426"/>
              <a:ext cx="766307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53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B1D102D-0763-4865-AD00-ACC1E5A23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Deposito dei dati</a:t>
            </a:r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8C3C623A-61A3-4F79-8518-569252C7CC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5991" y="76708"/>
            <a:ext cx="1668962" cy="20491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0" name="Gruppo 9">
            <a:extLst>
              <a:ext uri="{FF2B5EF4-FFF2-40B4-BE49-F238E27FC236}">
                <a16:creationId xmlns:a16="http://schemas.microsoft.com/office/drawing/2014/main" id="{9666093C-EBA3-4827-BF51-E4B5E0925C0A}"/>
              </a:ext>
            </a:extLst>
          </p:cNvPr>
          <p:cNvGrpSpPr/>
          <p:nvPr/>
        </p:nvGrpSpPr>
        <p:grpSpPr>
          <a:xfrm>
            <a:off x="628650" y="1560443"/>
            <a:ext cx="7862794" cy="4711148"/>
            <a:chOff x="628650" y="1560443"/>
            <a:chExt cx="7862794" cy="4711148"/>
          </a:xfrm>
        </p:grpSpPr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AAA18C8B-2E09-4F16-B198-3F2BEF3A72B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28650" y="2802199"/>
              <a:ext cx="7862794" cy="3469392"/>
            </a:xfrm>
            <a:prstGeom prst="rect">
              <a:avLst/>
            </a:prstGeom>
          </p:spPr>
        </p:pic>
        <p:sp>
          <p:nvSpPr>
            <p:cNvPr id="6" name="Rettangolo 5">
              <a:extLst>
                <a:ext uri="{FF2B5EF4-FFF2-40B4-BE49-F238E27FC236}">
                  <a16:creationId xmlns:a16="http://schemas.microsoft.com/office/drawing/2014/main" id="{10739DD6-FF77-4891-8D73-220D0E0485AF}"/>
                </a:ext>
              </a:extLst>
            </p:cNvPr>
            <p:cNvSpPr/>
            <p:nvPr/>
          </p:nvSpPr>
          <p:spPr>
            <a:xfrm>
              <a:off x="1888435" y="1560443"/>
              <a:ext cx="1908313" cy="132555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RICHIESTA CC0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3747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75806" y="294111"/>
            <a:ext cx="8011785" cy="1165879"/>
          </a:xfrm>
        </p:spPr>
        <p:txBody>
          <a:bodyPr>
            <a:normAutofit fontScale="90000"/>
          </a:bodyPr>
          <a:lstStyle/>
          <a:p>
            <a:pPr algn="l"/>
            <a:r>
              <a:rPr lang="it-IT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… servono i dati FAIR</a:t>
            </a:r>
            <a:br>
              <a:rPr lang="it-IT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it-IT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[machine </a:t>
            </a:r>
            <a:r>
              <a:rPr lang="it-IT"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readable</a:t>
            </a:r>
            <a:r>
              <a:rPr lang="it-IT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]</a:t>
            </a:r>
          </a:p>
        </p:txBody>
      </p:sp>
      <p:grpSp>
        <p:nvGrpSpPr>
          <p:cNvPr id="12" name="Gruppo 11"/>
          <p:cNvGrpSpPr/>
          <p:nvPr/>
        </p:nvGrpSpPr>
        <p:grpSpPr>
          <a:xfrm>
            <a:off x="1163295" y="1620149"/>
            <a:ext cx="2558489" cy="1696508"/>
            <a:chOff x="624858" y="1602889"/>
            <a:chExt cx="2558489" cy="1696508"/>
          </a:xfrm>
        </p:grpSpPr>
        <p:sp>
          <p:nvSpPr>
            <p:cNvPr id="11" name="Rettangolo 10"/>
            <p:cNvSpPr/>
            <p:nvPr/>
          </p:nvSpPr>
          <p:spPr>
            <a:xfrm>
              <a:off x="624858" y="2271573"/>
              <a:ext cx="2558489" cy="10278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IDENTIFICATIVI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METADATI</a:t>
              </a:r>
            </a:p>
          </p:txBody>
        </p:sp>
        <p:sp>
          <p:nvSpPr>
            <p:cNvPr id="6" name="Rettangolo 5"/>
            <p:cNvSpPr/>
            <p:nvPr/>
          </p:nvSpPr>
          <p:spPr>
            <a:xfrm>
              <a:off x="828338" y="1602889"/>
              <a:ext cx="2151530" cy="71000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F</a:t>
              </a:r>
              <a:r>
                <a:rPr kumimoji="0" lang="it-IT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INDABLE</a:t>
              </a:r>
            </a:p>
          </p:txBody>
        </p:sp>
      </p:grpSp>
      <p:grpSp>
        <p:nvGrpSpPr>
          <p:cNvPr id="24" name="Gruppo 23"/>
          <p:cNvGrpSpPr/>
          <p:nvPr/>
        </p:nvGrpSpPr>
        <p:grpSpPr>
          <a:xfrm>
            <a:off x="5030193" y="4183782"/>
            <a:ext cx="3431543" cy="1492577"/>
            <a:chOff x="53935" y="1602889"/>
            <a:chExt cx="3431543" cy="1492577"/>
          </a:xfrm>
        </p:grpSpPr>
        <p:sp>
          <p:nvSpPr>
            <p:cNvPr id="26" name="Rettangolo 25"/>
            <p:cNvSpPr/>
            <p:nvPr/>
          </p:nvSpPr>
          <p:spPr>
            <a:xfrm>
              <a:off x="53935" y="2280621"/>
              <a:ext cx="3431543" cy="8148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LICENZE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DOCUMENTAZIONE</a:t>
              </a:r>
            </a:p>
          </p:txBody>
        </p:sp>
        <p:sp>
          <p:nvSpPr>
            <p:cNvPr id="25" name="Rettangolo 24"/>
            <p:cNvSpPr/>
            <p:nvPr/>
          </p:nvSpPr>
          <p:spPr>
            <a:xfrm>
              <a:off x="828338" y="1602889"/>
              <a:ext cx="2151530" cy="710005"/>
            </a:xfrm>
            <a:prstGeom prst="rect">
              <a:avLst/>
            </a:prstGeom>
            <a:solidFill>
              <a:schemeClr val="tx1"/>
            </a:solidFill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R</a:t>
              </a:r>
              <a:r>
                <a:rPr kumimoji="0" lang="it-IT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EUSABLE</a:t>
              </a:r>
            </a:p>
          </p:txBody>
        </p:sp>
      </p:grpSp>
      <p:grpSp>
        <p:nvGrpSpPr>
          <p:cNvPr id="27" name="Gruppo 26"/>
          <p:cNvGrpSpPr/>
          <p:nvPr/>
        </p:nvGrpSpPr>
        <p:grpSpPr>
          <a:xfrm>
            <a:off x="4352655" y="1829528"/>
            <a:ext cx="4243496" cy="2165266"/>
            <a:chOff x="-153084" y="1602889"/>
            <a:chExt cx="4243496" cy="2165266"/>
          </a:xfrm>
        </p:grpSpPr>
        <p:sp>
          <p:nvSpPr>
            <p:cNvPr id="29" name="Rettangolo 28"/>
            <p:cNvSpPr/>
            <p:nvPr/>
          </p:nvSpPr>
          <p:spPr>
            <a:xfrm>
              <a:off x="-153084" y="2292702"/>
              <a:ext cx="4243496" cy="147545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DOVE SONO CONSERVATI I DATI E A QUALI CONDIZIONI DI ACCESSO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NON «OPEN»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FORMATI APERTI</a:t>
              </a:r>
            </a:p>
          </p:txBody>
        </p:sp>
        <p:sp>
          <p:nvSpPr>
            <p:cNvPr id="28" name="Rettangolo 27"/>
            <p:cNvSpPr/>
            <p:nvPr/>
          </p:nvSpPr>
          <p:spPr>
            <a:xfrm>
              <a:off x="828337" y="1602889"/>
              <a:ext cx="2262775" cy="71000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</a:t>
              </a:r>
              <a:r>
                <a:rPr kumimoji="0" lang="it-IT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CCESSIBLE</a:t>
              </a:r>
            </a:p>
          </p:txBody>
        </p:sp>
      </p:grpSp>
      <p:grpSp>
        <p:nvGrpSpPr>
          <p:cNvPr id="30" name="Gruppo 29"/>
          <p:cNvGrpSpPr/>
          <p:nvPr/>
        </p:nvGrpSpPr>
        <p:grpSpPr>
          <a:xfrm>
            <a:off x="1593942" y="3669123"/>
            <a:ext cx="2657140" cy="1737829"/>
            <a:chOff x="554104" y="1570616"/>
            <a:chExt cx="2657140" cy="1737829"/>
          </a:xfrm>
        </p:grpSpPr>
        <p:sp>
          <p:nvSpPr>
            <p:cNvPr id="32" name="Rettangolo 31"/>
            <p:cNvSpPr/>
            <p:nvPr/>
          </p:nvSpPr>
          <p:spPr>
            <a:xfrm>
              <a:off x="635433" y="2280621"/>
              <a:ext cx="2494481" cy="10278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STANDARD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ONTOLOGIE</a:t>
              </a:r>
            </a:p>
          </p:txBody>
        </p:sp>
        <p:sp>
          <p:nvSpPr>
            <p:cNvPr id="31" name="Rettangolo 30"/>
            <p:cNvSpPr/>
            <p:nvPr/>
          </p:nvSpPr>
          <p:spPr>
            <a:xfrm>
              <a:off x="554104" y="1570616"/>
              <a:ext cx="2657140" cy="71000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</a:t>
              </a:r>
              <a:r>
                <a:rPr kumimoji="0" lang="it-IT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NTEROPERABLE</a:t>
              </a:r>
            </a:p>
          </p:txBody>
        </p:sp>
      </p:grpSp>
      <p:grpSp>
        <p:nvGrpSpPr>
          <p:cNvPr id="4" name="Gruppo 3">
            <a:extLst>
              <a:ext uri="{FF2B5EF4-FFF2-40B4-BE49-F238E27FC236}">
                <a16:creationId xmlns:a16="http://schemas.microsoft.com/office/drawing/2014/main" id="{2CC3F233-84B0-463C-8490-FE29776FD98F}"/>
              </a:ext>
            </a:extLst>
          </p:cNvPr>
          <p:cNvGrpSpPr/>
          <p:nvPr/>
        </p:nvGrpSpPr>
        <p:grpSpPr>
          <a:xfrm>
            <a:off x="6127057" y="376951"/>
            <a:ext cx="2469094" cy="1207113"/>
            <a:chOff x="4417527" y="1459528"/>
            <a:chExt cx="2469094" cy="1207113"/>
          </a:xfrm>
        </p:grpSpPr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285C12E7-79DD-49E8-9862-459C87E4B9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17527" y="1459528"/>
              <a:ext cx="2469094" cy="1207113"/>
            </a:xfrm>
            <a:prstGeom prst="rect">
              <a:avLst/>
            </a:prstGeom>
          </p:spPr>
        </p:pic>
        <p:sp>
          <p:nvSpPr>
            <p:cNvPr id="17" name="CasellaDiTesto 16">
              <a:extLst>
                <a:ext uri="{FF2B5EF4-FFF2-40B4-BE49-F238E27FC236}">
                  <a16:creationId xmlns:a16="http://schemas.microsoft.com/office/drawing/2014/main" id="{330C3E93-8C4B-4E64-808E-82E16CF951FA}"/>
                </a:ext>
              </a:extLst>
            </p:cNvPr>
            <p:cNvSpPr txBox="1"/>
            <p:nvPr/>
          </p:nvSpPr>
          <p:spPr>
            <a:xfrm>
              <a:off x="5036435" y="1963832"/>
              <a:ext cx="185018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4"/>
                </a:rPr>
                <a:t>FAIR guide</a:t>
              </a:r>
              <a:r>
                <a:rPr kumimoji="0" lang="it-IT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, Nature, March 2016</a:t>
              </a:r>
            </a:p>
          </p:txBody>
        </p:sp>
      </p:grpSp>
      <p:grpSp>
        <p:nvGrpSpPr>
          <p:cNvPr id="8" name="Gruppo 7">
            <a:extLst>
              <a:ext uri="{FF2B5EF4-FFF2-40B4-BE49-F238E27FC236}">
                <a16:creationId xmlns:a16="http://schemas.microsoft.com/office/drawing/2014/main" id="{D0AE3031-E312-4A74-B1E7-81E340A49CF7}"/>
              </a:ext>
            </a:extLst>
          </p:cNvPr>
          <p:cNvGrpSpPr/>
          <p:nvPr/>
        </p:nvGrpSpPr>
        <p:grpSpPr>
          <a:xfrm>
            <a:off x="136679" y="5036403"/>
            <a:ext cx="7819447" cy="1821597"/>
            <a:chOff x="136679" y="5036403"/>
            <a:chExt cx="7819447" cy="1821597"/>
          </a:xfrm>
        </p:grpSpPr>
        <p:grpSp>
          <p:nvGrpSpPr>
            <p:cNvPr id="5" name="Gruppo 4">
              <a:extLst>
                <a:ext uri="{FF2B5EF4-FFF2-40B4-BE49-F238E27FC236}">
                  <a16:creationId xmlns:a16="http://schemas.microsoft.com/office/drawing/2014/main" id="{16AEEFBB-DA36-4116-A0EE-B730B2F0A2CF}"/>
                </a:ext>
              </a:extLst>
            </p:cNvPr>
            <p:cNvGrpSpPr/>
            <p:nvPr/>
          </p:nvGrpSpPr>
          <p:grpSpPr>
            <a:xfrm>
              <a:off x="136679" y="5036403"/>
              <a:ext cx="5080208" cy="1821597"/>
              <a:chOff x="722405" y="154503"/>
              <a:chExt cx="5080208" cy="1821597"/>
            </a:xfrm>
          </p:grpSpPr>
          <p:pic>
            <p:nvPicPr>
              <p:cNvPr id="18" name="Picture 2">
                <a:extLst>
                  <a:ext uri="{FF2B5EF4-FFF2-40B4-BE49-F238E27FC236}">
                    <a16:creationId xmlns:a16="http://schemas.microsoft.com/office/drawing/2014/main" id="{46B84F75-6F6E-44D2-AFA3-7316C55491F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64576" y="587441"/>
                <a:ext cx="3728629" cy="13667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9" name="Immagine 18">
                <a:extLst>
                  <a:ext uri="{FF2B5EF4-FFF2-40B4-BE49-F238E27FC236}">
                    <a16:creationId xmlns:a16="http://schemas.microsoft.com/office/drawing/2014/main" id="{B0758D80-06FB-4E2A-BD84-78A53FC64B28}"/>
                  </a:ext>
                </a:extLst>
              </p:cNvPr>
              <p:cNvPicPr/>
              <p:nvPr/>
            </p:nvPicPr>
            <p:blipFill rotWithShape="1">
              <a:blip r:embed="rId6"/>
              <a:srcRect l="50254" t="10243" r="16424" b="11733"/>
              <a:stretch/>
            </p:blipFill>
            <p:spPr bwMode="auto">
              <a:xfrm>
                <a:off x="722405" y="154503"/>
                <a:ext cx="1218546" cy="160488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sp>
            <p:nvSpPr>
              <p:cNvPr id="20" name="Rettangolo 19">
                <a:extLst>
                  <a:ext uri="{FF2B5EF4-FFF2-40B4-BE49-F238E27FC236}">
                    <a16:creationId xmlns:a16="http://schemas.microsoft.com/office/drawing/2014/main" id="{2CE81985-2F27-4FA2-981F-BEE6E1D7F6EB}"/>
                  </a:ext>
                </a:extLst>
              </p:cNvPr>
              <p:cNvSpPr/>
              <p:nvPr/>
            </p:nvSpPr>
            <p:spPr>
              <a:xfrm>
                <a:off x="4108796" y="1729879"/>
                <a:ext cx="1693817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7"/>
                  </a:rPr>
                  <a:t>February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7"/>
                  </a:rPr>
                  <a:t> 2020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 </a:t>
                </a:r>
              </a:p>
            </p:txBody>
          </p:sp>
        </p:grpSp>
        <p:sp>
          <p:nvSpPr>
            <p:cNvPr id="7" name="Rettangolo 6">
              <a:extLst>
                <a:ext uri="{FF2B5EF4-FFF2-40B4-BE49-F238E27FC236}">
                  <a16:creationId xmlns:a16="http://schemas.microsoft.com/office/drawing/2014/main" id="{8539A936-9966-49FE-98E0-691BD44B7F08}"/>
                </a:ext>
              </a:extLst>
            </p:cNvPr>
            <p:cNvSpPr/>
            <p:nvPr/>
          </p:nvSpPr>
          <p:spPr>
            <a:xfrm>
              <a:off x="4810539" y="5993296"/>
              <a:ext cx="3145587" cy="7354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…E NON CREDIATE CHE LE SCIENZE UMANE SIANO ESCLUSE!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2856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4C61C12-39B9-42D0-A720-DFDF81589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067" y="39262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FAIR </a:t>
            </a:r>
            <a:r>
              <a:rPr lang="it-IT" dirty="0" err="1">
                <a:solidFill>
                  <a:schemeClr val="bg1"/>
                </a:solidFill>
              </a:rPr>
              <a:t>principles</a:t>
            </a:r>
            <a:endParaRPr lang="it-IT" dirty="0">
              <a:solidFill>
                <a:schemeClr val="bg1"/>
              </a:solidFill>
            </a:endParaRP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8D25C4BF-920E-4A4A-A5A2-31034A340723}"/>
              </a:ext>
            </a:extLst>
          </p:cNvPr>
          <p:cNvGrpSpPr/>
          <p:nvPr/>
        </p:nvGrpSpPr>
        <p:grpSpPr>
          <a:xfrm>
            <a:off x="280764" y="1490871"/>
            <a:ext cx="8863236" cy="5241335"/>
            <a:chOff x="280764" y="1490871"/>
            <a:chExt cx="8863236" cy="5241335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2D8B33E5-A162-4DA9-B1B7-C22F54F60214}"/>
                </a:ext>
              </a:extLst>
            </p:cNvPr>
            <p:cNvGrpSpPr/>
            <p:nvPr/>
          </p:nvGrpSpPr>
          <p:grpSpPr>
            <a:xfrm>
              <a:off x="280764" y="1490871"/>
              <a:ext cx="8316585" cy="4882423"/>
              <a:chOff x="280764" y="1490871"/>
              <a:chExt cx="8316585" cy="4882423"/>
            </a:xfrm>
          </p:grpSpPr>
          <p:grpSp>
            <p:nvGrpSpPr>
              <p:cNvPr id="6" name="Gruppo 5">
                <a:extLst>
                  <a:ext uri="{FF2B5EF4-FFF2-40B4-BE49-F238E27FC236}">
                    <a16:creationId xmlns:a16="http://schemas.microsoft.com/office/drawing/2014/main" id="{F126F3B4-CC12-4CA6-83FD-C06B39438CCD}"/>
                  </a:ext>
                </a:extLst>
              </p:cNvPr>
              <p:cNvGrpSpPr/>
              <p:nvPr/>
            </p:nvGrpSpPr>
            <p:grpSpPr>
              <a:xfrm>
                <a:off x="280764" y="1490871"/>
                <a:ext cx="6256768" cy="4882423"/>
                <a:chOff x="280764" y="1033671"/>
                <a:chExt cx="6256768" cy="4882423"/>
              </a:xfrm>
            </p:grpSpPr>
            <p:pic>
              <p:nvPicPr>
                <p:cNvPr id="4" name="Immagine 3">
                  <a:extLst>
                    <a:ext uri="{FF2B5EF4-FFF2-40B4-BE49-F238E27FC236}">
                      <a16:creationId xmlns:a16="http://schemas.microsoft.com/office/drawing/2014/main" id="{C785A13E-8255-4118-B7D0-2E1846633CB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80764" y="1033671"/>
                  <a:ext cx="6256768" cy="853196"/>
                </a:xfrm>
                <a:prstGeom prst="rect">
                  <a:avLst/>
                </a:prstGeom>
              </p:spPr>
            </p:pic>
            <p:pic>
              <p:nvPicPr>
                <p:cNvPr id="5" name="Immagine 4">
                  <a:extLst>
                    <a:ext uri="{FF2B5EF4-FFF2-40B4-BE49-F238E27FC236}">
                      <a16:creationId xmlns:a16="http://schemas.microsoft.com/office/drawing/2014/main" id="{A066E839-AD48-40BC-8BD3-9B01FCC3FCA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80764" y="1886867"/>
                  <a:ext cx="6256768" cy="4029227"/>
                </a:xfrm>
                <a:prstGeom prst="rect">
                  <a:avLst/>
                </a:prstGeom>
              </p:spPr>
            </p:pic>
          </p:grpSp>
          <p:sp>
            <p:nvSpPr>
              <p:cNvPr id="8" name="Rettangolo 7">
                <a:extLst>
                  <a:ext uri="{FF2B5EF4-FFF2-40B4-BE49-F238E27FC236}">
                    <a16:creationId xmlns:a16="http://schemas.microsoft.com/office/drawing/2014/main" id="{E2934D78-E019-4FF8-9486-7537E57BAADE}"/>
                  </a:ext>
                </a:extLst>
              </p:cNvPr>
              <p:cNvSpPr/>
              <p:nvPr/>
            </p:nvSpPr>
            <p:spPr>
              <a:xfrm>
                <a:off x="4025349" y="6092063"/>
                <a:ext cx="4572000" cy="28123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sng" strike="noStrike" kern="1200" cap="none" spc="0" normalizeH="0" baseline="0" noProof="0" dirty="0">
                    <a:ln>
                      <a:noFill/>
                    </a:ln>
                    <a:solidFill>
                      <a:srgbClr val="0563C1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  <a:hlinkClick r:id="rId5"/>
                  </a:rPr>
                  <a:t>FAIR </a:t>
                </a:r>
                <a:r>
                  <a:rPr kumimoji="0" lang="it-IT" sz="1200" b="0" i="0" u="sng" strike="noStrike" kern="1200" cap="none" spc="0" normalizeH="0" baseline="0" noProof="0" dirty="0" err="1">
                    <a:ln>
                      <a:noFill/>
                    </a:ln>
                    <a:solidFill>
                      <a:srgbClr val="0563C1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  <a:hlinkClick r:id="rId5"/>
                  </a:rPr>
                  <a:t>principles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p:grpSp>
        <p:sp>
          <p:nvSpPr>
            <p:cNvPr id="9" name="Rettangolo 8">
              <a:extLst>
                <a:ext uri="{FF2B5EF4-FFF2-40B4-BE49-F238E27FC236}">
                  <a16:creationId xmlns:a16="http://schemas.microsoft.com/office/drawing/2014/main" id="{AEADA3CE-3A34-4D0F-9E71-CD995214C63E}"/>
                </a:ext>
              </a:extLst>
            </p:cNvPr>
            <p:cNvSpPr/>
            <p:nvPr/>
          </p:nvSpPr>
          <p:spPr>
            <a:xfrm>
              <a:off x="6347217" y="3197263"/>
              <a:ext cx="2796783" cy="3534943"/>
            </a:xfrm>
            <a:prstGeom prst="rect">
              <a:avLst/>
            </a:prstGeom>
            <a:solidFill>
              <a:srgbClr val="BC1F2E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«ACCESSIBLE»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NON SIGNIFICA «OPEN».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I DATI POSSONO RIMANERE CHIUSI PER VALIDE RAGIONI, PURCH</a:t>
              </a:r>
              <a:r>
                <a:rPr kumimoji="0" lang="it-I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É ALTRI RICERCATORI (E LE MACCHINE) SAPPIANO DOVE TROVARLI E CON QUALI CONDIZIONI DI ACCESSO</a:t>
              </a:r>
              <a:endPara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</p:grp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0F370D6D-149F-4AB5-A9E4-2ED81C7420A2}"/>
              </a:ext>
            </a:extLst>
          </p:cNvPr>
          <p:cNvGrpSpPr/>
          <p:nvPr/>
        </p:nvGrpSpPr>
        <p:grpSpPr>
          <a:xfrm>
            <a:off x="1766739" y="223575"/>
            <a:ext cx="7279499" cy="6538868"/>
            <a:chOff x="1766739" y="223575"/>
            <a:chExt cx="7279499" cy="6538868"/>
          </a:xfrm>
        </p:grpSpPr>
        <p:grpSp>
          <p:nvGrpSpPr>
            <p:cNvPr id="7" name="Gruppo 6">
              <a:extLst>
                <a:ext uri="{FF2B5EF4-FFF2-40B4-BE49-F238E27FC236}">
                  <a16:creationId xmlns:a16="http://schemas.microsoft.com/office/drawing/2014/main" id="{005291D2-9170-442F-ACCD-DD314B2E5F7E}"/>
                </a:ext>
              </a:extLst>
            </p:cNvPr>
            <p:cNvGrpSpPr/>
            <p:nvPr/>
          </p:nvGrpSpPr>
          <p:grpSpPr>
            <a:xfrm>
              <a:off x="5277678" y="223575"/>
              <a:ext cx="3768560" cy="1798983"/>
              <a:chOff x="4572000" y="446419"/>
              <a:chExt cx="3768560" cy="1798983"/>
            </a:xfrm>
          </p:grpSpPr>
          <p:pic>
            <p:nvPicPr>
              <p:cNvPr id="11" name="Immagine 10">
                <a:extLst>
                  <a:ext uri="{FF2B5EF4-FFF2-40B4-BE49-F238E27FC236}">
                    <a16:creationId xmlns:a16="http://schemas.microsoft.com/office/drawing/2014/main" id="{F011E3FF-B016-4B28-AF39-C94AD4824B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572000" y="446419"/>
                <a:ext cx="3768560" cy="179898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2" name="Rettangolo 11">
                <a:extLst>
                  <a:ext uri="{FF2B5EF4-FFF2-40B4-BE49-F238E27FC236}">
                    <a16:creationId xmlns:a16="http://schemas.microsoft.com/office/drawing/2014/main" id="{A56759AE-8FFD-4CC0-8185-E0034A5D312A}"/>
                  </a:ext>
                </a:extLst>
              </p:cNvPr>
              <p:cNvSpPr/>
              <p:nvPr/>
            </p:nvSpPr>
            <p:spPr>
              <a:xfrm>
                <a:off x="5415825" y="484706"/>
                <a:ext cx="2924735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  <a:hlinkClick r:id="rId7"/>
                  </a:rPr>
                  <a:t>How to FAIR</a:t>
                </a:r>
                <a:r>
                  <a:rPr kumimoji="0" lang="it-IT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 </a:t>
                </a:r>
              </a:p>
            </p:txBody>
          </p:sp>
        </p:grpSp>
        <p:grpSp>
          <p:nvGrpSpPr>
            <p:cNvPr id="15" name="Gruppo 14">
              <a:extLst>
                <a:ext uri="{FF2B5EF4-FFF2-40B4-BE49-F238E27FC236}">
                  <a16:creationId xmlns:a16="http://schemas.microsoft.com/office/drawing/2014/main" id="{8781988F-71FF-4097-8ADF-07A914F72E70}"/>
                </a:ext>
              </a:extLst>
            </p:cNvPr>
            <p:cNvGrpSpPr/>
            <p:nvPr/>
          </p:nvGrpSpPr>
          <p:grpSpPr>
            <a:xfrm>
              <a:off x="1766739" y="5199093"/>
              <a:ext cx="4006435" cy="1563350"/>
              <a:chOff x="1766739" y="5199093"/>
              <a:chExt cx="4006435" cy="1563350"/>
            </a:xfrm>
          </p:grpSpPr>
          <p:pic>
            <p:nvPicPr>
              <p:cNvPr id="13" name="Immagine 12">
                <a:extLst>
                  <a:ext uri="{FF2B5EF4-FFF2-40B4-BE49-F238E27FC236}">
                    <a16:creationId xmlns:a16="http://schemas.microsoft.com/office/drawing/2014/main" id="{5E91B73A-4770-41A9-B66C-02204F8BC5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66739" y="5199093"/>
                <a:ext cx="4006435" cy="156335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4" name="Rettangolo 13">
                <a:extLst>
                  <a:ext uri="{FF2B5EF4-FFF2-40B4-BE49-F238E27FC236}">
                    <a16:creationId xmlns:a16="http://schemas.microsoft.com/office/drawing/2014/main" id="{E2D41265-09D7-40E8-8DC9-1E312299768E}"/>
                  </a:ext>
                </a:extLst>
              </p:cNvPr>
              <p:cNvSpPr/>
              <p:nvPr/>
            </p:nvSpPr>
            <p:spPr>
              <a:xfrm>
                <a:off x="2627175" y="5199093"/>
                <a:ext cx="523362" cy="22428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9"/>
                  </a:rPr>
                  <a:t>2020</a:t>
                </a:r>
                <a:r>
                  <a:rPr kumimoji="0" lang="it-IT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16583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uppo 7">
            <a:extLst>
              <a:ext uri="{FF2B5EF4-FFF2-40B4-BE49-F238E27FC236}">
                <a16:creationId xmlns:a16="http://schemas.microsoft.com/office/drawing/2014/main" id="{977B6912-CD77-459C-B80B-1D3DE2D60A86}"/>
              </a:ext>
            </a:extLst>
          </p:cNvPr>
          <p:cNvGrpSpPr/>
          <p:nvPr/>
        </p:nvGrpSpPr>
        <p:grpSpPr>
          <a:xfrm>
            <a:off x="2666288" y="888972"/>
            <a:ext cx="4289989" cy="2425778"/>
            <a:chOff x="2666288" y="888972"/>
            <a:chExt cx="4289989" cy="2425778"/>
          </a:xfrm>
        </p:grpSpPr>
        <p:sp>
          <p:nvSpPr>
            <p:cNvPr id="19" name="Ovale 18">
              <a:extLst>
                <a:ext uri="{FF2B5EF4-FFF2-40B4-BE49-F238E27FC236}">
                  <a16:creationId xmlns:a16="http://schemas.microsoft.com/office/drawing/2014/main" id="{7C502B28-8402-4376-B169-C845819F01AF}"/>
                </a:ext>
              </a:extLst>
            </p:cNvPr>
            <p:cNvSpPr/>
            <p:nvPr/>
          </p:nvSpPr>
          <p:spPr>
            <a:xfrm>
              <a:off x="2666288" y="888972"/>
              <a:ext cx="4289989" cy="2425778"/>
            </a:xfrm>
            <a:prstGeom prst="ellipse">
              <a:avLst/>
            </a:prstGeom>
            <a:solidFill>
              <a:srgbClr val="00CC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CasellaDiTesto 6">
              <a:extLst>
                <a:ext uri="{FF2B5EF4-FFF2-40B4-BE49-F238E27FC236}">
                  <a16:creationId xmlns:a16="http://schemas.microsoft.com/office/drawing/2014/main" id="{6577BB86-9FBC-4246-B836-F58BB0AB1C48}"/>
                </a:ext>
              </a:extLst>
            </p:cNvPr>
            <p:cNvSpPr txBox="1"/>
            <p:nvPr/>
          </p:nvSpPr>
          <p:spPr>
            <a:xfrm>
              <a:off x="5268356" y="1717048"/>
              <a:ext cx="157254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3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GESTITI</a:t>
              </a:r>
            </a:p>
          </p:txBody>
        </p:sp>
      </p:grp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41048" y="10642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[i tre passi fondamentali] </a:t>
            </a:r>
          </a:p>
        </p:txBody>
      </p:sp>
      <p:sp>
        <p:nvSpPr>
          <p:cNvPr id="15" name="Rettangolo 14"/>
          <p:cNvSpPr/>
          <p:nvPr/>
        </p:nvSpPr>
        <p:spPr>
          <a:xfrm>
            <a:off x="1144560" y="3418060"/>
            <a:ext cx="7083188" cy="581997"/>
          </a:xfrm>
          <a:prstGeom prst="rect">
            <a:avLst/>
          </a:prstGeom>
          <a:solidFill>
            <a:srgbClr val="00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 DATI DEVONO ESSERE «AS OPEN AS POSSIBLE»</a:t>
            </a:r>
          </a:p>
        </p:txBody>
      </p:sp>
      <p:sp>
        <p:nvSpPr>
          <p:cNvPr id="16" name="Rettangolo 15"/>
          <p:cNvSpPr/>
          <p:nvPr/>
        </p:nvSpPr>
        <p:spPr>
          <a:xfrm>
            <a:off x="470848" y="4091894"/>
            <a:ext cx="8325134" cy="767407"/>
          </a:xfrm>
          <a:prstGeom prst="rect">
            <a:avLst/>
          </a:prstGeom>
          <a:solidFill>
            <a:srgbClr val="00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2. MA SE I DATI NON SONO «FAIR», APRIRLI COMPORTA RISCHI</a:t>
            </a:r>
            <a:b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(USO SCORRETTO, CATTIVE INTERPETAZIONI, …)</a:t>
            </a:r>
          </a:p>
        </p:txBody>
      </p:sp>
      <p:sp>
        <p:nvSpPr>
          <p:cNvPr id="17" name="Rettangolo 16"/>
          <p:cNvSpPr/>
          <p:nvPr/>
        </p:nvSpPr>
        <p:spPr>
          <a:xfrm>
            <a:off x="184244" y="4951138"/>
            <a:ext cx="8884692" cy="1017891"/>
          </a:xfrm>
          <a:prstGeom prst="rect">
            <a:avLst/>
          </a:prstGeom>
          <a:solidFill>
            <a:srgbClr val="00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3. MA SE I DATI NON SONO CORRETTAMENTE GESTITI, RENDERLI «FAIR» COSTA TROPPO TEMPO E DENARO. CON EOSC, DATI GESTITI E DATI FAIR TENDONO A COINCIDERE, FAIR BY DESIGN</a:t>
            </a:r>
          </a:p>
        </p:txBody>
      </p:sp>
      <p:sp>
        <p:nvSpPr>
          <p:cNvPr id="18" name="Rettangolo 17"/>
          <p:cNvSpPr/>
          <p:nvPr/>
        </p:nvSpPr>
        <p:spPr>
          <a:xfrm>
            <a:off x="95534" y="6081916"/>
            <a:ext cx="8952932" cy="673834"/>
          </a:xfrm>
          <a:prstGeom prst="rect">
            <a:avLst/>
          </a:prstGeom>
          <a:solidFill>
            <a:srgbClr val="0033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GESTIRE I DATI CORRETTAMENTE È NELL’INTERESSE PRIMARIO DI CHI FA RICERCA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,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PERCHÉ L’INTERA RICERCA SCORRE PIÙ FLUIDA </a:t>
            </a:r>
          </a:p>
        </p:txBody>
      </p:sp>
      <p:sp>
        <p:nvSpPr>
          <p:cNvPr id="4" name="Ovale 3">
            <a:extLst>
              <a:ext uri="{FF2B5EF4-FFF2-40B4-BE49-F238E27FC236}">
                <a16:creationId xmlns:a16="http://schemas.microsoft.com/office/drawing/2014/main" id="{145C5143-634F-4AC7-B147-040FF72E8888}"/>
              </a:ext>
            </a:extLst>
          </p:cNvPr>
          <p:cNvSpPr/>
          <p:nvPr/>
        </p:nvSpPr>
        <p:spPr>
          <a:xfrm>
            <a:off x="2879936" y="1449088"/>
            <a:ext cx="2427005" cy="1713261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FAIR</a:t>
            </a:r>
          </a:p>
        </p:txBody>
      </p:sp>
      <p:sp>
        <p:nvSpPr>
          <p:cNvPr id="3" name="Ovale 2">
            <a:extLst>
              <a:ext uri="{FF2B5EF4-FFF2-40B4-BE49-F238E27FC236}">
                <a16:creationId xmlns:a16="http://schemas.microsoft.com/office/drawing/2014/main" id="{D67B624C-C9D8-4AD8-B15A-AA91F2A44158}"/>
              </a:ext>
            </a:extLst>
          </p:cNvPr>
          <p:cNvSpPr/>
          <p:nvPr/>
        </p:nvSpPr>
        <p:spPr>
          <a:xfrm>
            <a:off x="2264635" y="1904468"/>
            <a:ext cx="1448519" cy="1100358"/>
          </a:xfrm>
          <a:prstGeom prst="ellipse">
            <a:avLst/>
          </a:prstGeom>
          <a:solidFill>
            <a:srgbClr val="00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OPEN</a:t>
            </a:r>
          </a:p>
        </p:txBody>
      </p:sp>
    </p:spTree>
    <p:extLst>
      <p:ext uri="{BB962C8B-B14F-4D97-AF65-F5344CB8AC3E}">
        <p14:creationId xmlns:p14="http://schemas.microsoft.com/office/powerpoint/2010/main" val="18254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4" grpId="0" animBg="1"/>
      <p:bldP spid="3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3AD6711-9434-451A-84A6-930F70CBA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FAIR/Open</a:t>
            </a: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8CA0AFC1-9AA1-41A9-A8DE-549263421E65}"/>
              </a:ext>
            </a:extLst>
          </p:cNvPr>
          <p:cNvGrpSpPr/>
          <p:nvPr/>
        </p:nvGrpSpPr>
        <p:grpSpPr>
          <a:xfrm>
            <a:off x="333291" y="628284"/>
            <a:ext cx="3952519" cy="3429910"/>
            <a:chOff x="223960" y="764509"/>
            <a:chExt cx="3952519" cy="3429910"/>
          </a:xfrm>
        </p:grpSpPr>
        <p:grpSp>
          <p:nvGrpSpPr>
            <p:cNvPr id="19" name="Gruppo 18">
              <a:extLst>
                <a:ext uri="{FF2B5EF4-FFF2-40B4-BE49-F238E27FC236}">
                  <a16:creationId xmlns:a16="http://schemas.microsoft.com/office/drawing/2014/main" id="{C654F447-3EEF-4FF4-891B-D928FB4E456E}"/>
                </a:ext>
              </a:extLst>
            </p:cNvPr>
            <p:cNvGrpSpPr/>
            <p:nvPr/>
          </p:nvGrpSpPr>
          <p:grpSpPr>
            <a:xfrm>
              <a:off x="3253270" y="764509"/>
              <a:ext cx="883169" cy="1128823"/>
              <a:chOff x="8991267" y="334396"/>
              <a:chExt cx="1071582" cy="1369643"/>
            </a:xfrm>
          </p:grpSpPr>
          <p:pic>
            <p:nvPicPr>
              <p:cNvPr id="22" name="Immagine 21">
                <a:extLst>
                  <a:ext uri="{FF2B5EF4-FFF2-40B4-BE49-F238E27FC236}">
                    <a16:creationId xmlns:a16="http://schemas.microsoft.com/office/drawing/2014/main" id="{82E4045A-4F10-4CB7-8010-E1F967E8696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991267" y="334396"/>
                <a:ext cx="972000" cy="1369643"/>
              </a:xfrm>
              <a:prstGeom prst="rect">
                <a:avLst/>
              </a:prstGeom>
            </p:spPr>
          </p:pic>
          <p:sp>
            <p:nvSpPr>
              <p:cNvPr id="21" name="Rettangolo 20">
                <a:extLst>
                  <a:ext uri="{FF2B5EF4-FFF2-40B4-BE49-F238E27FC236}">
                    <a16:creationId xmlns:a16="http://schemas.microsoft.com/office/drawing/2014/main" id="{EBF276EB-A0C1-4BF7-813A-F07C2DE85C77}"/>
                  </a:ext>
                </a:extLst>
              </p:cNvPr>
              <p:cNvSpPr/>
              <p:nvPr/>
            </p:nvSpPr>
            <p:spPr>
              <a:xfrm>
                <a:off x="9477266" y="334396"/>
                <a:ext cx="585583" cy="26140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  <a:hlinkClick r:id="rId4"/>
                  </a:rPr>
                  <a:t>2018</a:t>
                </a:r>
                <a:r>
                  <a:rPr kumimoji="0" lang="it-IT" sz="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 </a:t>
                </a:r>
              </a:p>
            </p:txBody>
          </p:sp>
        </p:grpSp>
        <p:pic>
          <p:nvPicPr>
            <p:cNvPr id="23" name="Immagine 22">
              <a:extLst>
                <a:ext uri="{FF2B5EF4-FFF2-40B4-BE49-F238E27FC236}">
                  <a16:creationId xmlns:a16="http://schemas.microsoft.com/office/drawing/2014/main" id="{790CFBB6-6BD6-45B9-8234-237BE87619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23215" t="3961" r="26241" b="36513"/>
            <a:stretch/>
          </p:blipFill>
          <p:spPr>
            <a:xfrm>
              <a:off x="223960" y="1826913"/>
              <a:ext cx="3952519" cy="236750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4" name="Rettangolo 3">
            <a:extLst>
              <a:ext uri="{FF2B5EF4-FFF2-40B4-BE49-F238E27FC236}">
                <a16:creationId xmlns:a16="http://schemas.microsoft.com/office/drawing/2014/main" id="{B96978BD-58A7-4E4B-8EA7-D0697C789934}"/>
              </a:ext>
            </a:extLst>
          </p:cNvPr>
          <p:cNvSpPr/>
          <p:nvPr/>
        </p:nvSpPr>
        <p:spPr>
          <a:xfrm>
            <a:off x="3307579" y="5728973"/>
            <a:ext cx="5608320" cy="10014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 TENDERE, I DUE INSIEMI SARANNO SEMPRE PIÙ SOVRAPPOSTI. MA ESISTERANNO SEMPRE DATI PERFETTAMENTE FAIR CHE NON POSSONO ESSERE OPEN</a:t>
            </a: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B0F3F7FF-4FE9-4E18-97F3-741EE26028D8}"/>
              </a:ext>
            </a:extLst>
          </p:cNvPr>
          <p:cNvGrpSpPr/>
          <p:nvPr/>
        </p:nvGrpSpPr>
        <p:grpSpPr>
          <a:xfrm>
            <a:off x="5582321" y="127542"/>
            <a:ext cx="3626012" cy="3221369"/>
            <a:chOff x="6408009" y="543283"/>
            <a:chExt cx="2976002" cy="2978163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9FE33249-0678-49F4-A577-F00DA5ED670C}"/>
                </a:ext>
              </a:extLst>
            </p:cNvPr>
            <p:cNvGrpSpPr/>
            <p:nvPr/>
          </p:nvGrpSpPr>
          <p:grpSpPr>
            <a:xfrm>
              <a:off x="6408009" y="543283"/>
              <a:ext cx="2976002" cy="2978163"/>
              <a:chOff x="6408009" y="677507"/>
              <a:chExt cx="2976002" cy="2978163"/>
            </a:xfrm>
          </p:grpSpPr>
          <p:pic>
            <p:nvPicPr>
              <p:cNvPr id="12" name="Immagine 11">
                <a:extLst>
                  <a:ext uri="{FF2B5EF4-FFF2-40B4-BE49-F238E27FC236}">
                    <a16:creationId xmlns:a16="http://schemas.microsoft.com/office/drawing/2014/main" id="{F120D437-7C19-45B0-A26A-2C0ED6A0432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36605" t="34139" r="21560" b="14196"/>
              <a:stretch/>
            </p:blipFill>
            <p:spPr>
              <a:xfrm>
                <a:off x="7998330" y="2693068"/>
                <a:ext cx="1385681" cy="962602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13" name="Immagine 12">
                <a:extLst>
                  <a:ext uri="{FF2B5EF4-FFF2-40B4-BE49-F238E27FC236}">
                    <a16:creationId xmlns:a16="http://schemas.microsoft.com/office/drawing/2014/main" id="{B6DB3F6D-FC75-44D4-8319-47370BC4787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/>
              <a:srcRect l="60023" t="37315" r="25516" b="35662"/>
              <a:stretch/>
            </p:blipFill>
            <p:spPr>
              <a:xfrm>
                <a:off x="6408009" y="677507"/>
                <a:ext cx="2159075" cy="226962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1FC6F795-A7E5-41E0-A9A5-525B0A843C58}"/>
                </a:ext>
              </a:extLst>
            </p:cNvPr>
            <p:cNvSpPr/>
            <p:nvPr/>
          </p:nvSpPr>
          <p:spPr>
            <a:xfrm>
              <a:off x="8455221" y="3260224"/>
              <a:ext cx="720069" cy="24622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0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8"/>
                </a:rPr>
                <a:t>Oct</a:t>
              </a:r>
              <a:r>
                <a:rPr kumimoji="0" lang="it-IT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8"/>
                </a:rPr>
                <a:t>. 2017</a:t>
              </a:r>
              <a:r>
                <a:rPr kumimoji="0" lang="it-IT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6531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93373" y="89556"/>
            <a:ext cx="7886700" cy="1325559"/>
          </a:xfrm>
        </p:spPr>
        <p:txBody>
          <a:bodyPr/>
          <a:lstStyle/>
          <a:p>
            <a:r>
              <a:rPr lang="it-IT" dirty="0" err="1">
                <a:solidFill>
                  <a:schemeClr val="bg1"/>
                </a:solidFill>
              </a:rPr>
              <a:t>Mandatory</a:t>
            </a:r>
            <a:r>
              <a:rPr lang="it-IT" dirty="0">
                <a:solidFill>
                  <a:schemeClr val="bg1"/>
                </a:solidFill>
              </a:rPr>
              <a:t> OS practices / dati / riepilogo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B28588D-D308-4C60-A54F-40E2D3D5AC18}"/>
              </a:ext>
            </a:extLst>
          </p:cNvPr>
          <p:cNvPicPr/>
          <p:nvPr/>
        </p:nvPicPr>
        <p:blipFill rotWithShape="1">
          <a:blip r:embed="rId3"/>
          <a:srcRect l="73562" t="74156" r="18552" b="22155"/>
          <a:stretch/>
        </p:blipFill>
        <p:spPr bwMode="auto">
          <a:xfrm rot="264758">
            <a:off x="7003757" y="5562463"/>
            <a:ext cx="1841432" cy="6727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4CBED518-CEA6-48A9-90A3-9D17CF3D778E}"/>
              </a:ext>
            </a:extLst>
          </p:cNvPr>
          <p:cNvSpPr/>
          <p:nvPr/>
        </p:nvSpPr>
        <p:spPr>
          <a:xfrm>
            <a:off x="804617" y="3260035"/>
            <a:ext cx="7475456" cy="350840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OPEN ACCESS AI DATI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: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GESTIRLI RESPONSABILMENTE E IN MODO FAIR; FORNIRE UN 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DATA MANAGEMENT PLAN 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 AGGIORNARLO REGOLARMENTE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DEPOSITARE IN UN 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ARCHIVIO AFFIDABILE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, 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ESPLICITAMENTE RICHIESTO </a:t>
            </a: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DALLA CALL L’ARCHIVIO 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DOVRÀ ESSERE FEDERATO IN EOSC</a:t>
            </a:r>
          </a:p>
          <a:p>
            <a:pPr marL="457200" marR="0" lvl="0" indent="-4572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«AS OPEN AS POSSIBLE AS CLOSED AS NECESSARY»</a:t>
            </a:r>
          </a:p>
          <a:p>
            <a:pPr marL="457200" marR="0" lvl="0" indent="-4572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OGNI ELEMENTO UTILE A VALIDARE/RIUSARE</a:t>
            </a:r>
          </a:p>
          <a:p>
            <a:pPr marL="457200" marR="0" lvl="0" indent="-4572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METADATI – CC0</a:t>
            </a:r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8CD4579B-45A4-46BE-A85C-11993F941C07}"/>
              </a:ext>
            </a:extLst>
          </p:cNvPr>
          <p:cNvSpPr/>
          <p:nvPr/>
        </p:nvSpPr>
        <p:spPr>
          <a:xfrm>
            <a:off x="6599583" y="1888419"/>
            <a:ext cx="2268759" cy="165860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DA DETTAGLIARE ANCHE NELLA PROPOSTA. COME SARÀ CONFORME IL PROGETTO A QUESTI OBBLIGHI?</a:t>
            </a:r>
          </a:p>
        </p:txBody>
      </p:sp>
    </p:spTree>
    <p:extLst>
      <p:ext uri="{BB962C8B-B14F-4D97-AF65-F5344CB8AC3E}">
        <p14:creationId xmlns:p14="http://schemas.microsoft.com/office/powerpoint/2010/main" val="88002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93373" y="89556"/>
            <a:ext cx="7886700" cy="1325559"/>
          </a:xfrm>
        </p:spPr>
        <p:txBody>
          <a:bodyPr/>
          <a:lstStyle/>
          <a:p>
            <a:r>
              <a:rPr lang="it-IT" dirty="0" err="1">
                <a:solidFill>
                  <a:schemeClr val="bg1"/>
                </a:solidFill>
              </a:rPr>
              <a:t>Mandatory</a:t>
            </a:r>
            <a:r>
              <a:rPr lang="it-IT" dirty="0">
                <a:solidFill>
                  <a:schemeClr val="bg1"/>
                </a:solidFill>
              </a:rPr>
              <a:t> OS practices / validazione / riepilogo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B28588D-D308-4C60-A54F-40E2D3D5AC18}"/>
              </a:ext>
            </a:extLst>
          </p:cNvPr>
          <p:cNvPicPr/>
          <p:nvPr/>
        </p:nvPicPr>
        <p:blipFill rotWithShape="1">
          <a:blip r:embed="rId3"/>
          <a:srcRect l="73562" t="74156" r="18552" b="22155"/>
          <a:stretch/>
        </p:blipFill>
        <p:spPr bwMode="auto">
          <a:xfrm rot="264758">
            <a:off x="7003757" y="5562463"/>
            <a:ext cx="1841432" cy="6727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5" name="Gruppo 4">
            <a:extLst>
              <a:ext uri="{FF2B5EF4-FFF2-40B4-BE49-F238E27FC236}">
                <a16:creationId xmlns:a16="http://schemas.microsoft.com/office/drawing/2014/main" id="{3ADEC142-B919-4033-9F2F-D32FC9D38D23}"/>
              </a:ext>
            </a:extLst>
          </p:cNvPr>
          <p:cNvGrpSpPr/>
          <p:nvPr/>
        </p:nvGrpSpPr>
        <p:grpSpPr>
          <a:xfrm>
            <a:off x="933825" y="2971800"/>
            <a:ext cx="7862305" cy="3737728"/>
            <a:chOff x="933825" y="2971800"/>
            <a:chExt cx="7862305" cy="3737728"/>
          </a:xfrm>
        </p:grpSpPr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CDF5D298-8EB1-4113-A8B7-A2FC7E98EA9D}"/>
                </a:ext>
              </a:extLst>
            </p:cNvPr>
            <p:cNvSpPr/>
            <p:nvPr/>
          </p:nvSpPr>
          <p:spPr>
            <a:xfrm>
              <a:off x="933825" y="4167554"/>
              <a:ext cx="7475456" cy="254197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MISURE PER ASSICURARE RIPRODUCIBILITÀ</a:t>
              </a: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: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endParaRPr>
            </a:p>
            <a:p>
              <a:pPr marL="342900" marR="0" lvl="0" indent="-34290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AutoNum type="arabicPeriod"/>
                <a:tabLst/>
                <a:defRPr/>
              </a:pP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INFORMAZIONI SU STRUMENTI E MATERIALI UTILI A </a:t>
              </a: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VALIDARE I RISULTATI PUBBLICATI </a:t>
              </a: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NELL’ARTICOLO</a:t>
              </a:r>
            </a:p>
            <a:p>
              <a:pPr marL="342900" marR="0" lvl="0" indent="-34290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AutoNum type="arabicPeriod"/>
                <a:tabLst/>
                <a:defRPr/>
              </a:pP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INFORMAZIONI SU STRUMENTI E MATERIALI UTILI A </a:t>
              </a: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VALIDARE E RIUSARE I DATI</a:t>
              </a:r>
            </a:p>
            <a:p>
              <a:pPr marL="342900" marR="0" lvl="0" indent="-34290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AutoNum type="arabicPeriod"/>
                <a:tabLst/>
                <a:defRPr/>
              </a:pPr>
              <a:r>
                <a:rPr kumimoji="0" lang="it-IT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SE POSSIBILE, DARE ACCESSO</a:t>
              </a:r>
            </a:p>
          </p:txBody>
        </p:sp>
        <p:sp>
          <p:nvSpPr>
            <p:cNvPr id="2" name="Rettangolo 1">
              <a:extLst>
                <a:ext uri="{FF2B5EF4-FFF2-40B4-BE49-F238E27FC236}">
                  <a16:creationId xmlns:a16="http://schemas.microsoft.com/office/drawing/2014/main" id="{60A044C7-95F1-46B4-B1FA-39AAC2059F86}"/>
                </a:ext>
              </a:extLst>
            </p:cNvPr>
            <p:cNvSpPr/>
            <p:nvPr/>
          </p:nvSpPr>
          <p:spPr>
            <a:xfrm>
              <a:off x="5387009" y="2971800"/>
              <a:ext cx="3409121" cy="1123122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SI TROVA SIA NEL PARAGRAFO SULLE PUBBLICAZIONI SIA IN QUELLO SUI DATI, RISPETTIVAMENTE AL PUNTO 3 E 4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3029911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EDC017-696B-4F0D-B865-F51D1032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5939" y="298174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Pratiche raccomandate</a:t>
            </a:r>
          </a:p>
        </p:txBody>
      </p:sp>
    </p:spTree>
    <p:extLst>
      <p:ext uri="{BB962C8B-B14F-4D97-AF65-F5344CB8AC3E}">
        <p14:creationId xmlns:p14="http://schemas.microsoft.com/office/powerpoint/2010/main" val="228326921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93373" y="-181896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Pratiche raccomandate / 1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D47C5FF8-38D6-4C31-8DBC-FF568116F9DA}"/>
              </a:ext>
            </a:extLst>
          </p:cNvPr>
          <p:cNvGrpSpPr/>
          <p:nvPr/>
        </p:nvGrpSpPr>
        <p:grpSpPr>
          <a:xfrm>
            <a:off x="7531018" y="326088"/>
            <a:ext cx="1416461" cy="1950664"/>
            <a:chOff x="7531018" y="326088"/>
            <a:chExt cx="1416461" cy="1950664"/>
          </a:xfrm>
        </p:grpSpPr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638E40-6ABE-44B0-AD35-1643DB093F71}"/>
                </a:ext>
              </a:extLst>
            </p:cNvPr>
            <p:cNvPicPr/>
            <p:nvPr/>
          </p:nvPicPr>
          <p:blipFill rotWithShape="1">
            <a:blip r:embed="rId4"/>
            <a:srcRect l="40260" t="12063" r="25780" b="3874"/>
            <a:stretch/>
          </p:blipFill>
          <p:spPr bwMode="auto">
            <a:xfrm>
              <a:off x="7531018" y="326088"/>
              <a:ext cx="1416461" cy="1950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C687EE5D-D0DF-4495-A264-38A933A86057}"/>
                </a:ext>
              </a:extLst>
            </p:cNvPr>
            <p:cNvSpPr txBox="1"/>
            <p:nvPr/>
          </p:nvSpPr>
          <p:spPr>
            <a:xfrm>
              <a:off x="7748864" y="592203"/>
              <a:ext cx="113879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36" name="Rettangolo 35">
            <a:extLst>
              <a:ext uri="{FF2B5EF4-FFF2-40B4-BE49-F238E27FC236}">
                <a16:creationId xmlns:a16="http://schemas.microsoft.com/office/drawing/2014/main" id="{03C90F05-CDDA-47BE-A0AE-1F70EDF34B91}"/>
              </a:ext>
            </a:extLst>
          </p:cNvPr>
          <p:cNvSpPr/>
          <p:nvPr/>
        </p:nvSpPr>
        <p:spPr>
          <a:xfrm>
            <a:off x="7400658" y="2276752"/>
            <a:ext cx="1646063" cy="507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PART A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B9930A5E-B188-4D80-92F8-B2E2762B5F97}"/>
              </a:ext>
            </a:extLst>
          </p:cNvPr>
          <p:cNvGrpSpPr/>
          <p:nvPr/>
        </p:nvGrpSpPr>
        <p:grpSpPr>
          <a:xfrm>
            <a:off x="140677" y="789854"/>
            <a:ext cx="8029700" cy="5969401"/>
            <a:chOff x="140677" y="789854"/>
            <a:chExt cx="8029700" cy="5969401"/>
          </a:xfrm>
        </p:grpSpPr>
        <p:grpSp>
          <p:nvGrpSpPr>
            <p:cNvPr id="39" name="Gruppo 38">
              <a:extLst>
                <a:ext uri="{FF2B5EF4-FFF2-40B4-BE49-F238E27FC236}">
                  <a16:creationId xmlns:a16="http://schemas.microsoft.com/office/drawing/2014/main" id="{835C08F1-5CD2-419A-9C3A-34ABC18026D0}"/>
                </a:ext>
              </a:extLst>
            </p:cNvPr>
            <p:cNvGrpSpPr/>
            <p:nvPr/>
          </p:nvGrpSpPr>
          <p:grpSpPr>
            <a:xfrm>
              <a:off x="333286" y="789854"/>
              <a:ext cx="7837091" cy="5969401"/>
              <a:chOff x="333286" y="789854"/>
              <a:chExt cx="7837091" cy="5969401"/>
            </a:xfrm>
          </p:grpSpPr>
          <p:grpSp>
            <p:nvGrpSpPr>
              <p:cNvPr id="35" name="Gruppo 34">
                <a:extLst>
                  <a:ext uri="{FF2B5EF4-FFF2-40B4-BE49-F238E27FC236}">
                    <a16:creationId xmlns:a16="http://schemas.microsoft.com/office/drawing/2014/main" id="{314906C4-77A8-4D9E-8894-332DAC6E39F5}"/>
                  </a:ext>
                </a:extLst>
              </p:cNvPr>
              <p:cNvGrpSpPr/>
              <p:nvPr/>
            </p:nvGrpSpPr>
            <p:grpSpPr>
              <a:xfrm>
                <a:off x="333286" y="1045403"/>
                <a:ext cx="7837091" cy="5713852"/>
                <a:chOff x="333286" y="1045403"/>
                <a:chExt cx="7837091" cy="5713852"/>
              </a:xfrm>
            </p:grpSpPr>
            <p:grpSp>
              <p:nvGrpSpPr>
                <p:cNvPr id="22" name="Gruppo 21">
                  <a:extLst>
                    <a:ext uri="{FF2B5EF4-FFF2-40B4-BE49-F238E27FC236}">
                      <a16:creationId xmlns:a16="http://schemas.microsoft.com/office/drawing/2014/main" id="{E719DD8F-B01A-4AEE-8948-D32A1DBA0BC3}"/>
                    </a:ext>
                  </a:extLst>
                </p:cNvPr>
                <p:cNvGrpSpPr/>
                <p:nvPr/>
              </p:nvGrpSpPr>
              <p:grpSpPr>
                <a:xfrm>
                  <a:off x="333286" y="1045403"/>
                  <a:ext cx="7837091" cy="5486509"/>
                  <a:chOff x="333286" y="1045403"/>
                  <a:chExt cx="7837091" cy="5486509"/>
                </a:xfrm>
              </p:grpSpPr>
              <p:grpSp>
                <p:nvGrpSpPr>
                  <p:cNvPr id="12" name="Gruppo 11">
                    <a:extLst>
                      <a:ext uri="{FF2B5EF4-FFF2-40B4-BE49-F238E27FC236}">
                        <a16:creationId xmlns:a16="http://schemas.microsoft.com/office/drawing/2014/main" id="{210DE0CC-1D9A-4BBC-90B7-EF33F77F44A4}"/>
                      </a:ext>
                    </a:extLst>
                  </p:cNvPr>
                  <p:cNvGrpSpPr/>
                  <p:nvPr/>
                </p:nvGrpSpPr>
                <p:grpSpPr>
                  <a:xfrm>
                    <a:off x="333286" y="1045403"/>
                    <a:ext cx="7837091" cy="5486509"/>
                    <a:chOff x="333286" y="1045403"/>
                    <a:chExt cx="7837091" cy="5486509"/>
                  </a:xfrm>
                </p:grpSpPr>
                <p:grpSp>
                  <p:nvGrpSpPr>
                    <p:cNvPr id="9" name="Gruppo 8">
                      <a:extLst>
                        <a:ext uri="{FF2B5EF4-FFF2-40B4-BE49-F238E27FC236}">
                          <a16:creationId xmlns:a16="http://schemas.microsoft.com/office/drawing/2014/main" id="{1E72C00F-E51B-44A8-8ACD-F69E7B3137F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33286" y="1045403"/>
                      <a:ext cx="5696196" cy="2269107"/>
                      <a:chOff x="333286" y="1045403"/>
                      <a:chExt cx="5696196" cy="2269107"/>
                    </a:xfrm>
                  </p:grpSpPr>
                  <p:pic>
                    <p:nvPicPr>
                      <p:cNvPr id="5" name="Immagine 4">
                        <a:extLst>
                          <a:ext uri="{FF2B5EF4-FFF2-40B4-BE49-F238E27FC236}">
                            <a16:creationId xmlns:a16="http://schemas.microsoft.com/office/drawing/2014/main" id="{85641E23-290A-4F73-8BF1-E07D3A65920E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33286" y="1045403"/>
                        <a:ext cx="5696196" cy="2269107"/>
                      </a:xfrm>
                      <a:prstGeom prst="rect">
                        <a:avLst/>
                      </a:prstGeom>
                    </p:spPr>
                  </p:pic>
                  <p:sp>
                    <p:nvSpPr>
                      <p:cNvPr id="8" name="Ovale 7">
                        <a:extLst>
                          <a:ext uri="{FF2B5EF4-FFF2-40B4-BE49-F238E27FC236}">
                            <a16:creationId xmlns:a16="http://schemas.microsoft.com/office/drawing/2014/main" id="{8A1D5B13-6885-4A90-BF5B-A8871A54E2F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5460763" y="1939894"/>
                        <a:ext cx="551628" cy="1374615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C0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marL="0" marR="0" lvl="0" indent="0" algn="ctr" defTabSz="4572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it-IT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</a:endParaRPr>
                      </a:p>
                    </p:txBody>
                  </p:sp>
                </p:grpSp>
                <p:pic>
                  <p:nvPicPr>
                    <p:cNvPr id="10" name="Immagine 9">
                      <a:extLst>
                        <a:ext uri="{FF2B5EF4-FFF2-40B4-BE49-F238E27FC236}">
                          <a16:creationId xmlns:a16="http://schemas.microsoft.com/office/drawing/2014/main" id="{C1352C8B-95A6-49BB-ABD5-F56E14F31758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7"/>
                    <a:stretch>
                      <a:fillRect/>
                    </a:stretch>
                  </p:blipFill>
                  <p:spPr>
                    <a:xfrm>
                      <a:off x="2219403" y="3293476"/>
                      <a:ext cx="5950974" cy="3238436"/>
                    </a:xfrm>
                    <a:prstGeom prst="rect">
                      <a:avLst/>
                    </a:prstGeom>
                  </p:spPr>
                </p:pic>
              </p:grpSp>
              <p:sp>
                <p:nvSpPr>
                  <p:cNvPr id="14" name="Ovale 13">
                    <a:extLst>
                      <a:ext uri="{FF2B5EF4-FFF2-40B4-BE49-F238E27FC236}">
                        <a16:creationId xmlns:a16="http://schemas.microsoft.com/office/drawing/2014/main" id="{08FA0511-D4C2-4D4B-96BE-31E3E1800554}"/>
                      </a:ext>
                    </a:extLst>
                  </p:cNvPr>
                  <p:cNvSpPr/>
                  <p:nvPr/>
                </p:nvSpPr>
                <p:spPr>
                  <a:xfrm>
                    <a:off x="4777099" y="4375166"/>
                    <a:ext cx="1649339" cy="384561"/>
                  </a:xfrm>
                  <a:prstGeom prst="ellipse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it-IT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9" name="Rettangolo 18">
                    <a:extLst>
                      <a:ext uri="{FF2B5EF4-FFF2-40B4-BE49-F238E27FC236}">
                        <a16:creationId xmlns:a16="http://schemas.microsoft.com/office/drawing/2014/main" id="{D785D19D-0734-4C5D-AEF9-97F3E43BF536}"/>
                      </a:ext>
                    </a:extLst>
                  </p:cNvPr>
                  <p:cNvSpPr/>
                  <p:nvPr/>
                </p:nvSpPr>
                <p:spPr>
                  <a:xfrm>
                    <a:off x="3580688" y="4912694"/>
                    <a:ext cx="4477996" cy="395069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it-IT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  <p:sp>
              <p:nvSpPr>
                <p:cNvPr id="34" name="Rettangolo 33">
                  <a:extLst>
                    <a:ext uri="{FF2B5EF4-FFF2-40B4-BE49-F238E27FC236}">
                      <a16:creationId xmlns:a16="http://schemas.microsoft.com/office/drawing/2014/main" id="{69EE0E41-29F3-4301-AFF2-52948C695C6D}"/>
                    </a:ext>
                  </a:extLst>
                </p:cNvPr>
                <p:cNvSpPr/>
                <p:nvPr/>
              </p:nvSpPr>
              <p:spPr>
                <a:xfrm>
                  <a:off x="3646883" y="5464567"/>
                  <a:ext cx="4101981" cy="129468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85750" marR="0" lvl="0" indent="-28575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Char char="-"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RICHIESTI GLI  IDENTIFICATIVI</a:t>
                  </a:r>
                  <a:b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</a:b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[ORCID, DOI…]</a:t>
                  </a:r>
                </a:p>
                <a:p>
                  <a:pPr marL="285750" marR="0" lvl="0" indent="-28575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Char char="-"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ARTICOLI OPEN</a:t>
                  </a:r>
                  <a:b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</a:b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[</a:t>
                  </a: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FF0000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DEPOSITO O PUBBLICAZIONE</a:t>
                  </a: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]</a:t>
                  </a:r>
                </a:p>
                <a:p>
                  <a:pPr marL="285750" marR="0" lvl="0" indent="-28575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Char char="-"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DATI FAIR AS OPEN AS POSSIBLE</a:t>
                  </a:r>
                </a:p>
              </p:txBody>
            </p:sp>
          </p:grpSp>
          <p:pic>
            <p:nvPicPr>
              <p:cNvPr id="38" name="Immagine 37" descr="Immagine che contiene testo&#10;&#10;Descrizione generata automaticamente">
                <a:extLst>
                  <a:ext uri="{FF2B5EF4-FFF2-40B4-BE49-F238E27FC236}">
                    <a16:creationId xmlns:a16="http://schemas.microsoft.com/office/drawing/2014/main" id="{215C4D99-B079-4F2B-B9E2-3D1591FFE506}"/>
                  </a:ext>
                </a:extLst>
              </p:cNvPr>
              <p:cNvPicPr/>
              <p:nvPr/>
            </p:nvPicPr>
            <p:blipFill rotWithShape="1">
              <a:blip r:embed="rId8"/>
              <a:srcRect l="27115" t="38301" r="40444" b="52994"/>
              <a:stretch/>
            </p:blipFill>
            <p:spPr bwMode="auto">
              <a:xfrm>
                <a:off x="4572000" y="789854"/>
                <a:ext cx="1985010" cy="295910"/>
              </a:xfrm>
              <a:prstGeom prst="rect">
                <a:avLst/>
              </a:prstGeom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</p:grpSp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CAEDF74E-E6B6-4A17-8AF6-323CA13C3629}"/>
                </a:ext>
              </a:extLst>
            </p:cNvPr>
            <p:cNvSpPr/>
            <p:nvPr/>
          </p:nvSpPr>
          <p:spPr>
            <a:xfrm>
              <a:off x="140677" y="2784736"/>
              <a:ext cx="2162908" cy="103851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LISTA DEI RISULTATI RILEVANTI AI FINI DELLA PROPOSTA</a:t>
              </a:r>
            </a:p>
          </p:txBody>
        </p:sp>
      </p:grpSp>
      <p:sp>
        <p:nvSpPr>
          <p:cNvPr id="2" name="Freccia a sinistra 1">
            <a:extLst>
              <a:ext uri="{FF2B5EF4-FFF2-40B4-BE49-F238E27FC236}">
                <a16:creationId xmlns:a16="http://schemas.microsoft.com/office/drawing/2014/main" id="{BA6FDE55-376B-4669-9831-DC8EA8A6A9FC}"/>
              </a:ext>
            </a:extLst>
          </p:cNvPr>
          <p:cNvSpPr/>
          <p:nvPr/>
        </p:nvSpPr>
        <p:spPr>
          <a:xfrm>
            <a:off x="211015" y="5064369"/>
            <a:ext cx="3369673" cy="1793631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SIGNIFICA CHE DEVONO ESSERE ACCESSIBILI CON UN CLICK </a:t>
            </a:r>
          </a:p>
        </p:txBody>
      </p:sp>
    </p:spTree>
    <p:extLst>
      <p:ext uri="{BB962C8B-B14F-4D97-AF65-F5344CB8AC3E}">
        <p14:creationId xmlns:p14="http://schemas.microsoft.com/office/powerpoint/2010/main" val="95984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249E0AA-795A-44D8-A9AD-7BA112929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Open Science in HEU</a:t>
            </a:r>
          </a:p>
        </p:txBody>
      </p:sp>
      <p:grpSp>
        <p:nvGrpSpPr>
          <p:cNvPr id="32" name="Gruppo 31">
            <a:extLst>
              <a:ext uri="{FF2B5EF4-FFF2-40B4-BE49-F238E27FC236}">
                <a16:creationId xmlns:a16="http://schemas.microsoft.com/office/drawing/2014/main" id="{60974CCE-D565-48DB-B06A-3EA64F879A27}"/>
              </a:ext>
            </a:extLst>
          </p:cNvPr>
          <p:cNvGrpSpPr/>
          <p:nvPr/>
        </p:nvGrpSpPr>
        <p:grpSpPr>
          <a:xfrm>
            <a:off x="382830" y="621966"/>
            <a:ext cx="8378339" cy="5890783"/>
            <a:chOff x="432038" y="519955"/>
            <a:chExt cx="8378339" cy="5890783"/>
          </a:xfrm>
        </p:grpSpPr>
        <p:grpSp>
          <p:nvGrpSpPr>
            <p:cNvPr id="30" name="Gruppo 29">
              <a:extLst>
                <a:ext uri="{FF2B5EF4-FFF2-40B4-BE49-F238E27FC236}">
                  <a16:creationId xmlns:a16="http://schemas.microsoft.com/office/drawing/2014/main" id="{C537CB28-0250-4576-85BF-40582AE40839}"/>
                </a:ext>
              </a:extLst>
            </p:cNvPr>
            <p:cNvGrpSpPr/>
            <p:nvPr/>
          </p:nvGrpSpPr>
          <p:grpSpPr>
            <a:xfrm>
              <a:off x="432038" y="519955"/>
              <a:ext cx="8378339" cy="5890783"/>
              <a:chOff x="432038" y="519955"/>
              <a:chExt cx="8378339" cy="5890783"/>
            </a:xfrm>
          </p:grpSpPr>
          <p:grpSp>
            <p:nvGrpSpPr>
              <p:cNvPr id="29" name="Gruppo 28">
                <a:extLst>
                  <a:ext uri="{FF2B5EF4-FFF2-40B4-BE49-F238E27FC236}">
                    <a16:creationId xmlns:a16="http://schemas.microsoft.com/office/drawing/2014/main" id="{9BF2DA04-0B4D-4ABE-A651-8BDDD456BEC5}"/>
                  </a:ext>
                </a:extLst>
              </p:cNvPr>
              <p:cNvGrpSpPr/>
              <p:nvPr/>
            </p:nvGrpSpPr>
            <p:grpSpPr>
              <a:xfrm>
                <a:off x="432038" y="4200940"/>
                <a:ext cx="7956588" cy="2209798"/>
                <a:chOff x="432038" y="4200940"/>
                <a:chExt cx="7956588" cy="2209798"/>
              </a:xfrm>
            </p:grpSpPr>
            <p:pic>
              <p:nvPicPr>
                <p:cNvPr id="8" name="Immagine 7">
                  <a:extLst>
                    <a:ext uri="{FF2B5EF4-FFF2-40B4-BE49-F238E27FC236}">
                      <a16:creationId xmlns:a16="http://schemas.microsoft.com/office/drawing/2014/main" id="{8BC0EACD-8766-4B85-A81B-3D784438F70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" t="39605" r="-158"/>
                <a:stretch/>
              </p:blipFill>
              <p:spPr>
                <a:xfrm>
                  <a:off x="432038" y="4200940"/>
                  <a:ext cx="7956588" cy="2209798"/>
                </a:xfrm>
                <a:prstGeom prst="rect">
                  <a:avLst/>
                </a:prstGeom>
              </p:spPr>
            </p:pic>
            <p:cxnSp>
              <p:nvCxnSpPr>
                <p:cNvPr id="20" name="Connettore diritto 19">
                  <a:extLst>
                    <a:ext uri="{FF2B5EF4-FFF2-40B4-BE49-F238E27FC236}">
                      <a16:creationId xmlns:a16="http://schemas.microsoft.com/office/drawing/2014/main" id="{7CEC03CE-4835-4D03-8940-09F4AE7C2E1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14086" y="4475921"/>
                  <a:ext cx="6515514" cy="0"/>
                </a:xfrm>
                <a:prstGeom prst="line">
                  <a:avLst/>
                </a:prstGeom>
                <a:ln>
                  <a:solidFill>
                    <a:srgbClr val="00449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Connettore diritto 20">
                  <a:extLst>
                    <a:ext uri="{FF2B5EF4-FFF2-40B4-BE49-F238E27FC236}">
                      <a16:creationId xmlns:a16="http://schemas.microsoft.com/office/drawing/2014/main" id="{81C1BD0C-611F-4277-9D91-37AC001C468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42511" y="5131904"/>
                  <a:ext cx="7687089" cy="0"/>
                </a:xfrm>
                <a:prstGeom prst="line">
                  <a:avLst/>
                </a:prstGeom>
                <a:ln>
                  <a:solidFill>
                    <a:srgbClr val="00449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Connettore diritto 22">
                  <a:extLst>
                    <a:ext uri="{FF2B5EF4-FFF2-40B4-BE49-F238E27FC236}">
                      <a16:creationId xmlns:a16="http://schemas.microsoft.com/office/drawing/2014/main" id="{999E08C5-D2BB-4C8E-ABF6-C3D6D3595E5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60521" y="5532782"/>
                  <a:ext cx="7687089" cy="0"/>
                </a:xfrm>
                <a:prstGeom prst="line">
                  <a:avLst/>
                </a:prstGeom>
                <a:ln w="38100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Connettore diritto 23">
                  <a:extLst>
                    <a:ext uri="{FF2B5EF4-FFF2-40B4-BE49-F238E27FC236}">
                      <a16:creationId xmlns:a16="http://schemas.microsoft.com/office/drawing/2014/main" id="{2662F68A-8708-4FB0-A21E-757DFE3886B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60521" y="5333999"/>
                  <a:ext cx="7687089" cy="0"/>
                </a:xfrm>
                <a:prstGeom prst="line">
                  <a:avLst/>
                </a:prstGeom>
                <a:ln>
                  <a:solidFill>
                    <a:srgbClr val="00449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Connettore diritto 24">
                  <a:extLst>
                    <a:ext uri="{FF2B5EF4-FFF2-40B4-BE49-F238E27FC236}">
                      <a16:creationId xmlns:a16="http://schemas.microsoft.com/office/drawing/2014/main" id="{766B9B6B-A318-4507-AF22-F169CC477D4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60520" y="5953539"/>
                  <a:ext cx="7687089" cy="0"/>
                </a:xfrm>
                <a:prstGeom prst="line">
                  <a:avLst/>
                </a:prstGeom>
                <a:ln w="38100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Connettore diritto 25">
                  <a:extLst>
                    <a:ext uri="{FF2B5EF4-FFF2-40B4-BE49-F238E27FC236}">
                      <a16:creationId xmlns:a16="http://schemas.microsoft.com/office/drawing/2014/main" id="{0077066C-55E1-4AF5-A30D-FC7C7ED4469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60520" y="6172199"/>
                  <a:ext cx="7687089" cy="0"/>
                </a:xfrm>
                <a:prstGeom prst="line">
                  <a:avLst/>
                </a:prstGeom>
                <a:ln w="38100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Connettore diritto 26">
                  <a:extLst>
                    <a:ext uri="{FF2B5EF4-FFF2-40B4-BE49-F238E27FC236}">
                      <a16:creationId xmlns:a16="http://schemas.microsoft.com/office/drawing/2014/main" id="{6EADC48A-0677-45C8-9217-BFE2BC9FA36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572000" y="5744816"/>
                  <a:ext cx="3675609" cy="0"/>
                </a:xfrm>
                <a:prstGeom prst="line">
                  <a:avLst/>
                </a:prstGeom>
                <a:ln w="38100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" name="Gruppo 5">
                <a:extLst>
                  <a:ext uri="{FF2B5EF4-FFF2-40B4-BE49-F238E27FC236}">
                    <a16:creationId xmlns:a16="http://schemas.microsoft.com/office/drawing/2014/main" id="{9D32E13C-C693-4FF0-A971-F2DA2CF26E20}"/>
                  </a:ext>
                </a:extLst>
              </p:cNvPr>
              <p:cNvGrpSpPr/>
              <p:nvPr/>
            </p:nvGrpSpPr>
            <p:grpSpPr>
              <a:xfrm>
                <a:off x="7231376" y="519955"/>
                <a:ext cx="1579001" cy="2371550"/>
                <a:chOff x="6277221" y="245460"/>
                <a:chExt cx="1579001" cy="2371550"/>
              </a:xfrm>
            </p:grpSpPr>
            <p:pic>
              <p:nvPicPr>
                <p:cNvPr id="4" name="Immagine 3">
                  <a:extLst>
                    <a:ext uri="{FF2B5EF4-FFF2-40B4-BE49-F238E27FC236}">
                      <a16:creationId xmlns:a16="http://schemas.microsoft.com/office/drawing/2014/main" id="{1FC9A9FC-0419-4DEA-889B-974064930FD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6277221" y="245460"/>
                  <a:ext cx="1579001" cy="2371550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5" name="Rettangolo 4">
                  <a:extLst>
                    <a:ext uri="{FF2B5EF4-FFF2-40B4-BE49-F238E27FC236}">
                      <a16:creationId xmlns:a16="http://schemas.microsoft.com/office/drawing/2014/main" id="{B9ED2DF4-94CD-4514-9A8B-FEABA9F4C6F2}"/>
                    </a:ext>
                  </a:extLst>
                </p:cNvPr>
                <p:cNvSpPr/>
                <p:nvPr/>
              </p:nvSpPr>
              <p:spPr>
                <a:xfrm>
                  <a:off x="6450495" y="800604"/>
                  <a:ext cx="1232452" cy="276999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  <a:hlinkClick r:id="rId5"/>
                    </a:rPr>
                    <a:t>V.1 June 17 2021</a:t>
                  </a:r>
                  <a:r>
                    <a:rPr kumimoji="0" lang="it-IT" sz="1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</p:grpSp>
        <p:sp>
          <p:nvSpPr>
            <p:cNvPr id="31" name="Rettangolo 30">
              <a:extLst>
                <a:ext uri="{FF2B5EF4-FFF2-40B4-BE49-F238E27FC236}">
                  <a16:creationId xmlns:a16="http://schemas.microsoft.com/office/drawing/2014/main" id="{8A6372E5-AAF5-41AF-8512-447966434619}"/>
                </a:ext>
              </a:extLst>
            </p:cNvPr>
            <p:cNvSpPr/>
            <p:nvPr/>
          </p:nvSpPr>
          <p:spPr>
            <a:xfrm>
              <a:off x="1500808" y="2675855"/>
              <a:ext cx="5436705" cy="150080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PARTE A, LE 5 PUBBLICAZIONI: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SE NON PUBBLICATE OPEN, DEPOSITATELE!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NON VERRANNO VALUTATE CON IMPACT FACTOR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PARTE A, I DATI: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AS OPEN AS POSSIBLE, FAIR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1203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93373" y="-181896"/>
            <a:ext cx="8161542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Pratiche raccomandate / metodo / Open Science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D47C5FF8-38D6-4C31-8DBC-FF568116F9DA}"/>
              </a:ext>
            </a:extLst>
          </p:cNvPr>
          <p:cNvGrpSpPr/>
          <p:nvPr/>
        </p:nvGrpSpPr>
        <p:grpSpPr>
          <a:xfrm>
            <a:off x="7531018" y="726631"/>
            <a:ext cx="1416461" cy="1950664"/>
            <a:chOff x="7531018" y="326088"/>
            <a:chExt cx="1416461" cy="1950664"/>
          </a:xfrm>
        </p:grpSpPr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638E40-6ABE-44B0-AD35-1643DB093F71}"/>
                </a:ext>
              </a:extLst>
            </p:cNvPr>
            <p:cNvPicPr/>
            <p:nvPr/>
          </p:nvPicPr>
          <p:blipFill rotWithShape="1">
            <a:blip r:embed="rId4"/>
            <a:srcRect l="40260" t="12063" r="25780" b="3874"/>
            <a:stretch/>
          </p:blipFill>
          <p:spPr bwMode="auto">
            <a:xfrm>
              <a:off x="7531018" y="326088"/>
              <a:ext cx="1416461" cy="1950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C687EE5D-D0DF-4495-A264-38A933A86057}"/>
                </a:ext>
              </a:extLst>
            </p:cNvPr>
            <p:cNvSpPr txBox="1"/>
            <p:nvPr/>
          </p:nvSpPr>
          <p:spPr>
            <a:xfrm>
              <a:off x="7748864" y="592203"/>
              <a:ext cx="113879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35" name="Rettangolo 34">
            <a:extLst>
              <a:ext uri="{FF2B5EF4-FFF2-40B4-BE49-F238E27FC236}">
                <a16:creationId xmlns:a16="http://schemas.microsoft.com/office/drawing/2014/main" id="{3CFCBF3B-A588-4F04-A936-DC3BFBAADA3C}"/>
              </a:ext>
            </a:extLst>
          </p:cNvPr>
          <p:cNvSpPr/>
          <p:nvPr/>
        </p:nvSpPr>
        <p:spPr>
          <a:xfrm>
            <a:off x="7426561" y="2530734"/>
            <a:ext cx="1646063" cy="507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PART B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DCC67042-50D0-4E90-A98D-534F6E34D5A6}"/>
              </a:ext>
            </a:extLst>
          </p:cNvPr>
          <p:cNvSpPr/>
          <p:nvPr/>
        </p:nvSpPr>
        <p:spPr>
          <a:xfrm>
            <a:off x="7558676" y="3405696"/>
            <a:ext cx="1515703" cy="17548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NOVITÀ ASSOLUTA IN HEU: DECLINARE LE PRATICHE OPEN </a:t>
            </a:r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3653CFAF-F53D-4E17-8CF0-4E545AF907DE}"/>
              </a:ext>
            </a:extLst>
          </p:cNvPr>
          <p:cNvGrpSpPr/>
          <p:nvPr/>
        </p:nvGrpSpPr>
        <p:grpSpPr>
          <a:xfrm>
            <a:off x="126295" y="811058"/>
            <a:ext cx="8821184" cy="6076144"/>
            <a:chOff x="126295" y="811058"/>
            <a:chExt cx="8821184" cy="6076144"/>
          </a:xfrm>
        </p:grpSpPr>
        <p:grpSp>
          <p:nvGrpSpPr>
            <p:cNvPr id="9" name="Gruppo 8">
              <a:extLst>
                <a:ext uri="{FF2B5EF4-FFF2-40B4-BE49-F238E27FC236}">
                  <a16:creationId xmlns:a16="http://schemas.microsoft.com/office/drawing/2014/main" id="{4BC07231-C44B-47A4-8447-8A8E132CDB74}"/>
                </a:ext>
              </a:extLst>
            </p:cNvPr>
            <p:cNvGrpSpPr/>
            <p:nvPr/>
          </p:nvGrpSpPr>
          <p:grpSpPr>
            <a:xfrm>
              <a:off x="126295" y="811058"/>
              <a:ext cx="8821184" cy="6076144"/>
              <a:chOff x="126295" y="811058"/>
              <a:chExt cx="8821184" cy="6076144"/>
            </a:xfrm>
          </p:grpSpPr>
          <p:grpSp>
            <p:nvGrpSpPr>
              <p:cNvPr id="46" name="Gruppo 45">
                <a:extLst>
                  <a:ext uri="{FF2B5EF4-FFF2-40B4-BE49-F238E27FC236}">
                    <a16:creationId xmlns:a16="http://schemas.microsoft.com/office/drawing/2014/main" id="{2CF5D531-8F30-42D9-8404-0A1F946A807F}"/>
                  </a:ext>
                </a:extLst>
              </p:cNvPr>
              <p:cNvGrpSpPr/>
              <p:nvPr/>
            </p:nvGrpSpPr>
            <p:grpSpPr>
              <a:xfrm>
                <a:off x="393373" y="811058"/>
                <a:ext cx="8554106" cy="6076144"/>
                <a:chOff x="393373" y="811058"/>
                <a:chExt cx="8554106" cy="6076144"/>
              </a:xfrm>
            </p:grpSpPr>
            <p:grpSp>
              <p:nvGrpSpPr>
                <p:cNvPr id="37" name="Gruppo 36">
                  <a:extLst>
                    <a:ext uri="{FF2B5EF4-FFF2-40B4-BE49-F238E27FC236}">
                      <a16:creationId xmlns:a16="http://schemas.microsoft.com/office/drawing/2014/main" id="{C5B5A1FC-49A8-4609-A18B-94AA99D374C1}"/>
                    </a:ext>
                  </a:extLst>
                </p:cNvPr>
                <p:cNvGrpSpPr/>
                <p:nvPr/>
              </p:nvGrpSpPr>
              <p:grpSpPr>
                <a:xfrm>
                  <a:off x="457731" y="811058"/>
                  <a:ext cx="8489748" cy="6076144"/>
                  <a:chOff x="457731" y="803217"/>
                  <a:chExt cx="8489748" cy="6076144"/>
                </a:xfrm>
              </p:grpSpPr>
              <p:grpSp>
                <p:nvGrpSpPr>
                  <p:cNvPr id="34" name="Gruppo 33">
                    <a:extLst>
                      <a:ext uri="{FF2B5EF4-FFF2-40B4-BE49-F238E27FC236}">
                        <a16:creationId xmlns:a16="http://schemas.microsoft.com/office/drawing/2014/main" id="{167BB8ED-FCEB-4C8F-86FB-ED096186C5F3}"/>
                      </a:ext>
                    </a:extLst>
                  </p:cNvPr>
                  <p:cNvGrpSpPr/>
                  <p:nvPr/>
                </p:nvGrpSpPr>
                <p:grpSpPr>
                  <a:xfrm>
                    <a:off x="457731" y="1079212"/>
                    <a:ext cx="8489748" cy="5800149"/>
                    <a:chOff x="457731" y="1079212"/>
                    <a:chExt cx="8489748" cy="5800149"/>
                  </a:xfrm>
                </p:grpSpPr>
                <p:grpSp>
                  <p:nvGrpSpPr>
                    <p:cNvPr id="11" name="Gruppo 10">
                      <a:extLst>
                        <a:ext uri="{FF2B5EF4-FFF2-40B4-BE49-F238E27FC236}">
                          <a16:creationId xmlns:a16="http://schemas.microsoft.com/office/drawing/2014/main" id="{FF7CD248-C831-4E34-8AF2-64ACEB2C1A3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3445" y="1079212"/>
                      <a:ext cx="6312105" cy="1867217"/>
                      <a:chOff x="773445" y="1079212"/>
                      <a:chExt cx="6312105" cy="1867217"/>
                    </a:xfrm>
                  </p:grpSpPr>
                  <p:pic>
                    <p:nvPicPr>
                      <p:cNvPr id="2" name="Immagine 1">
                        <a:extLst>
                          <a:ext uri="{FF2B5EF4-FFF2-40B4-BE49-F238E27FC236}">
                            <a16:creationId xmlns:a16="http://schemas.microsoft.com/office/drawing/2014/main" id="{CA64C52E-EB77-4EB4-BFCD-1C4BE12BF226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73445" y="1079212"/>
                        <a:ext cx="6312105" cy="1867217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  <p:cxnSp>
                    <p:nvCxnSpPr>
                      <p:cNvPr id="7" name="Connettore diritto 6">
                        <a:extLst>
                          <a:ext uri="{FF2B5EF4-FFF2-40B4-BE49-F238E27FC236}">
                            <a16:creationId xmlns:a16="http://schemas.microsoft.com/office/drawing/2014/main" id="{45E1550A-5851-4C9B-8FC0-300F904AC86B}"/>
                          </a:ext>
                        </a:extLst>
                      </p:cNvPr>
                      <p:cNvCxnSpPr/>
                      <p:nvPr/>
                    </p:nvCxnSpPr>
                    <p:spPr>
                      <a:xfrm>
                        <a:off x="4242987" y="2415185"/>
                        <a:ext cx="2418460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6" name="Connettore diritto 15">
                        <a:extLst>
                          <a:ext uri="{FF2B5EF4-FFF2-40B4-BE49-F238E27FC236}">
                            <a16:creationId xmlns:a16="http://schemas.microsoft.com/office/drawing/2014/main" id="{D01179F4-EC19-4B45-83A2-A23D453DEF37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1420594" y="2623561"/>
                        <a:ext cx="5017806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grpSp>
                  <p:nvGrpSpPr>
                    <p:cNvPr id="33" name="Gruppo 32">
                      <a:extLst>
                        <a:ext uri="{FF2B5EF4-FFF2-40B4-BE49-F238E27FC236}">
                          <a16:creationId xmlns:a16="http://schemas.microsoft.com/office/drawing/2014/main" id="{3D23FDEB-9CE7-4107-89A1-6AEDE6D3337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57731" y="3090345"/>
                      <a:ext cx="7073287" cy="3407079"/>
                      <a:chOff x="457731" y="3090345"/>
                      <a:chExt cx="7073287" cy="3407079"/>
                    </a:xfrm>
                  </p:grpSpPr>
                  <p:pic>
                    <p:nvPicPr>
                      <p:cNvPr id="13" name="Immagine 12">
                        <a:extLst>
                          <a:ext uri="{FF2B5EF4-FFF2-40B4-BE49-F238E27FC236}">
                            <a16:creationId xmlns:a16="http://schemas.microsoft.com/office/drawing/2014/main" id="{831A8964-91F4-474F-9754-030C0E19471D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7731" y="3090345"/>
                        <a:ext cx="7073287" cy="3407079"/>
                      </a:xfrm>
                      <a:prstGeom prst="rect">
                        <a:avLst/>
                      </a:prstGeom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  <p:cxnSp>
                    <p:nvCxnSpPr>
                      <p:cNvPr id="21" name="Connettore diritto 20">
                        <a:extLst>
                          <a:ext uri="{FF2B5EF4-FFF2-40B4-BE49-F238E27FC236}">
                            <a16:creationId xmlns:a16="http://schemas.microsoft.com/office/drawing/2014/main" id="{AF26D5DD-5AF3-4CA4-BE46-B44BAA8030D2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747807" y="3311069"/>
                        <a:ext cx="6678754" cy="0"/>
                      </a:xfrm>
                      <a:prstGeom prst="line">
                        <a:avLst/>
                      </a:prstGeom>
                      <a:ln w="38100"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7" name="Connettore diritto 16">
                        <a:extLst>
                          <a:ext uri="{FF2B5EF4-FFF2-40B4-BE49-F238E27FC236}">
                            <a16:creationId xmlns:a16="http://schemas.microsoft.com/office/drawing/2014/main" id="{34463C37-F6CC-4A7B-9114-4A3F7BCDB4A4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1211945" y="4437690"/>
                        <a:ext cx="6154530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8" name="Connettore diritto 17">
                        <a:extLst>
                          <a:ext uri="{FF2B5EF4-FFF2-40B4-BE49-F238E27FC236}">
                            <a16:creationId xmlns:a16="http://schemas.microsoft.com/office/drawing/2014/main" id="{BB45AB33-059E-4F0F-99B0-B633776003CE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1251823" y="4581546"/>
                        <a:ext cx="4207515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0" name="Connettore diritto 19">
                        <a:extLst>
                          <a:ext uri="{FF2B5EF4-FFF2-40B4-BE49-F238E27FC236}">
                            <a16:creationId xmlns:a16="http://schemas.microsoft.com/office/drawing/2014/main" id="{FEDC1BB2-CB3E-4266-BFE0-88F59DB04D16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3411775" y="4785220"/>
                        <a:ext cx="2471425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3" name="Connettore diritto 22">
                        <a:extLst>
                          <a:ext uri="{FF2B5EF4-FFF2-40B4-BE49-F238E27FC236}">
                            <a16:creationId xmlns:a16="http://schemas.microsoft.com/office/drawing/2014/main" id="{01F7DE6C-8884-4D19-97A5-EFBB44D853D8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1211945" y="4981773"/>
                        <a:ext cx="3693341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7" name="Connettore diritto 26">
                        <a:extLst>
                          <a:ext uri="{FF2B5EF4-FFF2-40B4-BE49-F238E27FC236}">
                            <a16:creationId xmlns:a16="http://schemas.microsoft.com/office/drawing/2014/main" id="{3F247BDF-D889-4408-846E-72AB37577299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5690075" y="4785220"/>
                        <a:ext cx="1676400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8" name="Connettore diritto 27">
                        <a:extLst>
                          <a:ext uri="{FF2B5EF4-FFF2-40B4-BE49-F238E27FC236}">
                            <a16:creationId xmlns:a16="http://schemas.microsoft.com/office/drawing/2014/main" id="{3993502A-9BB4-4EE8-ABAC-8E93242F25C3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2579405" y="5152691"/>
                        <a:ext cx="2471425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9" name="Connettore diritto 28">
                        <a:extLst>
                          <a:ext uri="{FF2B5EF4-FFF2-40B4-BE49-F238E27FC236}">
                            <a16:creationId xmlns:a16="http://schemas.microsoft.com/office/drawing/2014/main" id="{8C67161D-F939-4403-970C-2A3BD0F0E661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3604902" y="5340698"/>
                        <a:ext cx="2085173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30" name="Connettore diritto 29">
                        <a:extLst>
                          <a:ext uri="{FF2B5EF4-FFF2-40B4-BE49-F238E27FC236}">
                            <a16:creationId xmlns:a16="http://schemas.microsoft.com/office/drawing/2014/main" id="{3A9E0AC5-6246-4D41-B991-194927955C4C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2100575" y="5742352"/>
                        <a:ext cx="1420292" cy="0"/>
                      </a:xfrm>
                      <a:prstGeom prst="line">
                        <a:avLst/>
                      </a:prstGeom>
                      <a:ln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32" name="Connettore diritto 31">
                        <a:extLst>
                          <a:ext uri="{FF2B5EF4-FFF2-40B4-BE49-F238E27FC236}">
                            <a16:creationId xmlns:a16="http://schemas.microsoft.com/office/drawing/2014/main" id="{5DE7510C-D3EC-4948-B658-0201822C6D4A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3218650" y="6101273"/>
                        <a:ext cx="2471425" cy="0"/>
                      </a:xfrm>
                      <a:prstGeom prst="line">
                        <a:avLst/>
                      </a:prstGeom>
                      <a:ln w="28575"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sp>
                  <p:nvSpPr>
                    <p:cNvPr id="3" name="Rettangolo 2">
                      <a:extLst>
                        <a:ext uri="{FF2B5EF4-FFF2-40B4-BE49-F238E27FC236}">
                          <a16:creationId xmlns:a16="http://schemas.microsoft.com/office/drawing/2014/main" id="{6287F4B8-2B9E-497B-920D-41B7B2C43B0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392680" y="6268614"/>
                      <a:ext cx="5554799" cy="610747"/>
                    </a:xfrm>
                    <a:prstGeom prst="rect">
                      <a:avLst/>
                    </a:prstGeom>
                    <a:solidFill>
                      <a:schemeClr val="tx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it-IT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OPEN SCIENCE NON RIGUARDA QUI LA DISSEMINAZIONE MA LA METODOLOGIA DI RICERCA [«ECCELLENZA»]</a:t>
                      </a:r>
                    </a:p>
                  </p:txBody>
                </p:sp>
              </p:grpSp>
              <p:pic>
                <p:nvPicPr>
                  <p:cNvPr id="36" name="Immagine 35">
                    <a:extLst>
                      <a:ext uri="{FF2B5EF4-FFF2-40B4-BE49-F238E27FC236}">
                        <a16:creationId xmlns:a16="http://schemas.microsoft.com/office/drawing/2014/main" id="{C4299DA5-E9A6-4887-BCC4-B6BDED3AD8D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8"/>
                  <a:srcRect r="3059" b="91415"/>
                  <a:stretch/>
                </p:blipFill>
                <p:spPr>
                  <a:xfrm>
                    <a:off x="679972" y="803217"/>
                    <a:ext cx="6499049" cy="298843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</p:grpSp>
            <p:pic>
              <p:nvPicPr>
                <p:cNvPr id="39" name="Immagine 38">
                  <a:extLst>
                    <a:ext uri="{FF2B5EF4-FFF2-40B4-BE49-F238E27FC236}">
                      <a16:creationId xmlns:a16="http://schemas.microsoft.com/office/drawing/2014/main" id="{71770E0B-4D06-48BA-A67C-70DA7E3BEAD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93373" y="2854614"/>
                  <a:ext cx="2262267" cy="282783"/>
                </a:xfrm>
                <a:prstGeom prst="rect">
                  <a:avLst/>
                </a:prstGeom>
              </p:spPr>
            </p:pic>
            <p:cxnSp>
              <p:nvCxnSpPr>
                <p:cNvPr id="42" name="Connettore diritto 41">
                  <a:extLst>
                    <a:ext uri="{FF2B5EF4-FFF2-40B4-BE49-F238E27FC236}">
                      <a16:creationId xmlns:a16="http://schemas.microsoft.com/office/drawing/2014/main" id="{3E047A07-4B09-4A04-914A-467F90817C7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47807" y="3514038"/>
                  <a:ext cx="6720110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Connettore diritto 43">
                  <a:extLst>
                    <a:ext uri="{FF2B5EF4-FFF2-40B4-BE49-F238E27FC236}">
                      <a16:creationId xmlns:a16="http://schemas.microsoft.com/office/drawing/2014/main" id="{B1446988-CB9E-4E13-BA59-5BA46A69443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53185" y="3882932"/>
                  <a:ext cx="6673376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8" name="Rettangolo 7">
                <a:extLst>
                  <a:ext uri="{FF2B5EF4-FFF2-40B4-BE49-F238E27FC236}">
                    <a16:creationId xmlns:a16="http://schemas.microsoft.com/office/drawing/2014/main" id="{A84C99EB-A652-4548-BE93-B193AAA7686A}"/>
                  </a:ext>
                </a:extLst>
              </p:cNvPr>
              <p:cNvSpPr/>
              <p:nvPr/>
            </p:nvSpPr>
            <p:spPr>
              <a:xfrm>
                <a:off x="126295" y="1593446"/>
                <a:ext cx="1085650" cy="1037954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OPEN SCIENCE COME METODO</a:t>
                </a:r>
              </a:p>
            </p:txBody>
          </p:sp>
        </p:grpSp>
        <p:sp>
          <p:nvSpPr>
            <p:cNvPr id="10" name="Rettangolo con angoli arrotondati 9">
              <a:extLst>
                <a:ext uri="{FF2B5EF4-FFF2-40B4-BE49-F238E27FC236}">
                  <a16:creationId xmlns:a16="http://schemas.microsoft.com/office/drawing/2014/main" id="{B80FD417-5CEB-4B33-AFBF-8D8EC8927BD0}"/>
                </a:ext>
              </a:extLst>
            </p:cNvPr>
            <p:cNvSpPr/>
            <p:nvPr/>
          </p:nvSpPr>
          <p:spPr>
            <a:xfrm>
              <a:off x="457731" y="2834736"/>
              <a:ext cx="1937599" cy="300503"/>
            </a:xfrm>
            <a:prstGeom prst="round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6569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D47C5FF8-38D6-4C31-8DBC-FF568116F9DA}"/>
              </a:ext>
            </a:extLst>
          </p:cNvPr>
          <p:cNvGrpSpPr/>
          <p:nvPr/>
        </p:nvGrpSpPr>
        <p:grpSpPr>
          <a:xfrm>
            <a:off x="7531018" y="726631"/>
            <a:ext cx="1416461" cy="1950664"/>
            <a:chOff x="7531018" y="326088"/>
            <a:chExt cx="1416461" cy="1950664"/>
          </a:xfrm>
        </p:grpSpPr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638E40-6ABE-44B0-AD35-1643DB093F71}"/>
                </a:ext>
              </a:extLst>
            </p:cNvPr>
            <p:cNvPicPr/>
            <p:nvPr/>
          </p:nvPicPr>
          <p:blipFill rotWithShape="1">
            <a:blip r:embed="rId4"/>
            <a:srcRect l="40260" t="12063" r="25780" b="3874"/>
            <a:stretch/>
          </p:blipFill>
          <p:spPr bwMode="auto">
            <a:xfrm>
              <a:off x="7531018" y="326088"/>
              <a:ext cx="1416461" cy="1950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C687EE5D-D0DF-4495-A264-38A933A86057}"/>
                </a:ext>
              </a:extLst>
            </p:cNvPr>
            <p:cNvSpPr txBox="1"/>
            <p:nvPr/>
          </p:nvSpPr>
          <p:spPr>
            <a:xfrm>
              <a:off x="7748864" y="592203"/>
              <a:ext cx="113879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35" name="Rettangolo 34">
            <a:extLst>
              <a:ext uri="{FF2B5EF4-FFF2-40B4-BE49-F238E27FC236}">
                <a16:creationId xmlns:a16="http://schemas.microsoft.com/office/drawing/2014/main" id="{3CFCBF3B-A588-4F04-A936-DC3BFBAADA3C}"/>
              </a:ext>
            </a:extLst>
          </p:cNvPr>
          <p:cNvSpPr/>
          <p:nvPr/>
        </p:nvSpPr>
        <p:spPr>
          <a:xfrm>
            <a:off x="7426561" y="2530734"/>
            <a:ext cx="1646063" cy="507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PART B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0A8EFF6D-BD57-4A8A-BB50-2D901FE54921}"/>
              </a:ext>
            </a:extLst>
          </p:cNvPr>
          <p:cNvSpPr/>
          <p:nvPr/>
        </p:nvSpPr>
        <p:spPr>
          <a:xfrm>
            <a:off x="655236" y="3938284"/>
            <a:ext cx="7702827" cy="281277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NELLA METODOLOGIA (TOT 15 PAGG.)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MAX 1 PAGINA SU OPEN SCIENCE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COME SARETE CONFORMI ALLE PRATICHE OBBLIGATORIE (TESTI, DATI, RIPRODUCIBILITÀ)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(es. PUBBLICHERETE IN ORE? DEPOSITERETEIN ZENODO?)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COME ADOTTERETE PRATICHE RACCOMANDATE</a:t>
            </a:r>
            <a:b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(OPEN PEER REVIEW, CITIZEN SCIENCE, PREPRINT, PREREGISTRATION…) </a:t>
            </a:r>
          </a:p>
        </p:txBody>
      </p:sp>
      <p:sp>
        <p:nvSpPr>
          <p:cNvPr id="38" name="Titolo 3">
            <a:extLst>
              <a:ext uri="{FF2B5EF4-FFF2-40B4-BE49-F238E27FC236}">
                <a16:creationId xmlns:a16="http://schemas.microsoft.com/office/drawing/2014/main" id="{93500AD5-946B-4EB5-9392-BAA732B1C546}"/>
              </a:ext>
            </a:extLst>
          </p:cNvPr>
          <p:cNvSpPr txBox="1">
            <a:spLocks/>
          </p:cNvSpPr>
          <p:nvPr/>
        </p:nvSpPr>
        <p:spPr>
          <a:xfrm>
            <a:off x="196521" y="1024463"/>
            <a:ext cx="8161542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Pratiche raccomandate / metodo / Open Science</a:t>
            </a:r>
          </a:p>
        </p:txBody>
      </p:sp>
    </p:spTree>
    <p:extLst>
      <p:ext uri="{BB962C8B-B14F-4D97-AF65-F5344CB8AC3E}">
        <p14:creationId xmlns:p14="http://schemas.microsoft.com/office/powerpoint/2010/main" val="170679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A037F00-38C8-4A99-8B23-1345B55B6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6103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[Guide]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AE4230E2-B223-4C4C-AEAE-EB5CBFD699A4}"/>
              </a:ext>
            </a:extLst>
          </p:cNvPr>
          <p:cNvGrpSpPr/>
          <p:nvPr/>
        </p:nvGrpSpPr>
        <p:grpSpPr>
          <a:xfrm>
            <a:off x="293201" y="1078809"/>
            <a:ext cx="983940" cy="1477810"/>
            <a:chOff x="7864485" y="2895408"/>
            <a:chExt cx="983940" cy="1477810"/>
          </a:xfrm>
        </p:grpSpPr>
        <p:pic>
          <p:nvPicPr>
            <p:cNvPr id="4" name="Immagine 3">
              <a:extLst>
                <a:ext uri="{FF2B5EF4-FFF2-40B4-BE49-F238E27FC236}">
                  <a16:creationId xmlns:a16="http://schemas.microsoft.com/office/drawing/2014/main" id="{F49CC8A2-73F7-4C2F-B2F1-62EA3A77A8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864485" y="2895408"/>
              <a:ext cx="983940" cy="14778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Rettangolo 4">
              <a:extLst>
                <a:ext uri="{FF2B5EF4-FFF2-40B4-BE49-F238E27FC236}">
                  <a16:creationId xmlns:a16="http://schemas.microsoft.com/office/drawing/2014/main" id="{66C7B683-39FC-47FD-BAD8-142E2CC02D32}"/>
                </a:ext>
              </a:extLst>
            </p:cNvPr>
            <p:cNvSpPr/>
            <p:nvPr/>
          </p:nvSpPr>
          <p:spPr>
            <a:xfrm>
              <a:off x="7888026" y="3193374"/>
              <a:ext cx="960399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4"/>
                </a:rPr>
                <a:t>V.1 June 17 2021</a:t>
              </a:r>
              <a:r>
                <a:rPr kumimoji="0" lang="it-IT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23344394-A0CF-4303-9DF7-520F060D4BD5}"/>
              </a:ext>
            </a:extLst>
          </p:cNvPr>
          <p:cNvGrpSpPr/>
          <p:nvPr/>
        </p:nvGrpSpPr>
        <p:grpSpPr>
          <a:xfrm>
            <a:off x="402093" y="1138745"/>
            <a:ext cx="8425165" cy="5536476"/>
            <a:chOff x="402093" y="1138745"/>
            <a:chExt cx="8425165" cy="5536476"/>
          </a:xfrm>
        </p:grpSpPr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19FD0F2E-224A-4C72-BC7E-ECBD751CA030}"/>
                </a:ext>
              </a:extLst>
            </p:cNvPr>
            <p:cNvGrpSpPr/>
            <p:nvPr/>
          </p:nvGrpSpPr>
          <p:grpSpPr>
            <a:xfrm>
              <a:off x="3657401" y="1138745"/>
              <a:ext cx="5169857" cy="5295088"/>
              <a:chOff x="3657401" y="1138745"/>
              <a:chExt cx="5169857" cy="5295088"/>
            </a:xfrm>
          </p:grpSpPr>
          <p:pic>
            <p:nvPicPr>
              <p:cNvPr id="18" name="Immagine 17">
                <a:extLst>
                  <a:ext uri="{FF2B5EF4-FFF2-40B4-BE49-F238E27FC236}">
                    <a16:creationId xmlns:a16="http://schemas.microsoft.com/office/drawing/2014/main" id="{A7B786B8-5618-4AEE-A20B-8CBADAE44030}"/>
                  </a:ext>
                </a:extLst>
              </p:cNvPr>
              <p:cNvPicPr/>
              <p:nvPr/>
            </p:nvPicPr>
            <p:blipFill rotWithShape="1">
              <a:blip r:embed="rId5"/>
              <a:srcRect l="1570" t="21029" r="15351" b="36833"/>
              <a:stretch/>
            </p:blipFill>
            <p:spPr bwMode="auto">
              <a:xfrm>
                <a:off x="3657401" y="1138745"/>
                <a:ext cx="5084505" cy="1450516"/>
              </a:xfrm>
              <a:prstGeom prst="rect">
                <a:avLst/>
              </a:prstGeom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pic>
            <p:nvPicPr>
              <p:cNvPr id="3" name="Immagine 2">
                <a:extLst>
                  <a:ext uri="{FF2B5EF4-FFF2-40B4-BE49-F238E27FC236}">
                    <a16:creationId xmlns:a16="http://schemas.microsoft.com/office/drawing/2014/main" id="{8DB31DA5-8176-4558-A2DE-3816B56850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657402" y="2795150"/>
                <a:ext cx="5084505" cy="1085182"/>
              </a:xfrm>
              <a:prstGeom prst="rect">
                <a:avLst/>
              </a:prstGeom>
            </p:spPr>
          </p:pic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727421AA-6911-4B9A-8A25-F370380A36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657402" y="4103111"/>
                <a:ext cx="5114987" cy="774259"/>
              </a:xfrm>
              <a:prstGeom prst="rect">
                <a:avLst/>
              </a:prstGeom>
            </p:spPr>
          </p:pic>
          <p:pic>
            <p:nvPicPr>
              <p:cNvPr id="10" name="Immagine 9">
                <a:extLst>
                  <a:ext uri="{FF2B5EF4-FFF2-40B4-BE49-F238E27FC236}">
                    <a16:creationId xmlns:a16="http://schemas.microsoft.com/office/drawing/2014/main" id="{EFC0A633-5D30-47DE-90D8-C091EAE93F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657402" y="5062114"/>
                <a:ext cx="5169856" cy="1371719"/>
              </a:xfrm>
              <a:prstGeom prst="rect">
                <a:avLst/>
              </a:prstGeom>
            </p:spPr>
          </p:pic>
        </p:grp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7223282C-DA9D-4D18-9FD6-91117D73F24B}"/>
                </a:ext>
              </a:extLst>
            </p:cNvPr>
            <p:cNvSpPr/>
            <p:nvPr/>
          </p:nvSpPr>
          <p:spPr>
            <a:xfrm>
              <a:off x="402093" y="3079518"/>
              <a:ext cx="2267432" cy="359570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GUIDA, p.41-42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DOVETE DIMOSTRARE SE E COME ADOTTERETE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CONDIVISIONE RAPIDA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GESTIONE DEI DATI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RIPRODUCIBILITÀ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OPEN ACCESS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OPEN PEER REVIEW</a:t>
              </a:r>
            </a:p>
            <a:p>
              <a:pPr marL="285750" marR="0" lvl="0" indent="-28575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-"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CITIZIEN SCIENCE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7846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…verso l’Open Science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DE050CC7-7032-472B-819D-1C24602EC450}"/>
              </a:ext>
            </a:extLst>
          </p:cNvPr>
          <p:cNvGrpSpPr/>
          <p:nvPr/>
        </p:nvGrpSpPr>
        <p:grpSpPr>
          <a:xfrm>
            <a:off x="205508" y="1703250"/>
            <a:ext cx="8732983" cy="4907382"/>
            <a:chOff x="290966" y="631573"/>
            <a:chExt cx="8732983" cy="4907382"/>
          </a:xfrm>
        </p:grpSpPr>
        <p:pic>
          <p:nvPicPr>
            <p:cNvPr id="3" name="Immagin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0966" y="631573"/>
              <a:ext cx="8732983" cy="487319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13C79EF8-8CB7-4316-83EC-2E92E2B20A59}"/>
                </a:ext>
              </a:extLst>
            </p:cNvPr>
            <p:cNvSpPr txBox="1"/>
            <p:nvPr/>
          </p:nvSpPr>
          <p:spPr>
            <a:xfrm>
              <a:off x="7511219" y="5261956"/>
              <a:ext cx="1004131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4"/>
                </a:rPr>
                <a:t>OS </a:t>
              </a:r>
              <a:r>
                <a:rPr kumimoji="0" lang="it-IT" sz="1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4"/>
                </a:rPr>
                <a:t>rainbow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78883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…verso l’Open Science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BECB297C-5544-4DDF-89A8-E51B40425F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0948" y="1531497"/>
            <a:ext cx="4687417" cy="3556509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02E9276E-C7AD-4720-AA89-606A41AC30F6}"/>
              </a:ext>
            </a:extLst>
          </p:cNvPr>
          <p:cNvSpPr txBox="1"/>
          <p:nvPr/>
        </p:nvSpPr>
        <p:spPr>
          <a:xfrm>
            <a:off x="4373426" y="1531497"/>
            <a:ext cx="1302438" cy="217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The Turing way</a:t>
            </a:r>
            <a:r>
              <a:rPr kumimoji="0" lang="it-IT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818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A037F00-38C8-4A99-8B23-1345B55B6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6103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[Guide]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AE4230E2-B223-4C4C-AEAE-EB5CBFD699A4}"/>
              </a:ext>
            </a:extLst>
          </p:cNvPr>
          <p:cNvGrpSpPr/>
          <p:nvPr/>
        </p:nvGrpSpPr>
        <p:grpSpPr>
          <a:xfrm>
            <a:off x="251111" y="1162878"/>
            <a:ext cx="983940" cy="1477810"/>
            <a:chOff x="7864485" y="2895408"/>
            <a:chExt cx="983940" cy="1477810"/>
          </a:xfrm>
        </p:grpSpPr>
        <p:pic>
          <p:nvPicPr>
            <p:cNvPr id="4" name="Immagine 3">
              <a:extLst>
                <a:ext uri="{FF2B5EF4-FFF2-40B4-BE49-F238E27FC236}">
                  <a16:creationId xmlns:a16="http://schemas.microsoft.com/office/drawing/2014/main" id="{F49CC8A2-73F7-4C2F-B2F1-62EA3A77A8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864485" y="2895408"/>
              <a:ext cx="983940" cy="14778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Rettangolo 4">
              <a:extLst>
                <a:ext uri="{FF2B5EF4-FFF2-40B4-BE49-F238E27FC236}">
                  <a16:creationId xmlns:a16="http://schemas.microsoft.com/office/drawing/2014/main" id="{66C7B683-39FC-47FD-BAD8-142E2CC02D32}"/>
                </a:ext>
              </a:extLst>
            </p:cNvPr>
            <p:cNvSpPr/>
            <p:nvPr/>
          </p:nvSpPr>
          <p:spPr>
            <a:xfrm>
              <a:off x="7888026" y="3193374"/>
              <a:ext cx="960399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4"/>
                </a:rPr>
                <a:t>V.1 June 17 2021</a:t>
              </a:r>
              <a:r>
                <a:rPr kumimoji="0" lang="it-IT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7" name="Gruppo 6">
            <a:extLst>
              <a:ext uri="{FF2B5EF4-FFF2-40B4-BE49-F238E27FC236}">
                <a16:creationId xmlns:a16="http://schemas.microsoft.com/office/drawing/2014/main" id="{DC86E442-2094-46F3-9A61-EF75D2D9C9BC}"/>
              </a:ext>
            </a:extLst>
          </p:cNvPr>
          <p:cNvGrpSpPr/>
          <p:nvPr/>
        </p:nvGrpSpPr>
        <p:grpSpPr>
          <a:xfrm>
            <a:off x="861155" y="0"/>
            <a:ext cx="8282845" cy="6897274"/>
            <a:chOff x="861155" y="0"/>
            <a:chExt cx="8282845" cy="6897274"/>
          </a:xfrm>
        </p:grpSpPr>
        <p:grpSp>
          <p:nvGrpSpPr>
            <p:cNvPr id="14" name="Gruppo 13">
              <a:extLst>
                <a:ext uri="{FF2B5EF4-FFF2-40B4-BE49-F238E27FC236}">
                  <a16:creationId xmlns:a16="http://schemas.microsoft.com/office/drawing/2014/main" id="{DC7530A0-89B2-4F21-B818-5A0FD8498995}"/>
                </a:ext>
              </a:extLst>
            </p:cNvPr>
            <p:cNvGrpSpPr/>
            <p:nvPr/>
          </p:nvGrpSpPr>
          <p:grpSpPr>
            <a:xfrm>
              <a:off x="861155" y="0"/>
              <a:ext cx="8282845" cy="6897274"/>
              <a:chOff x="861155" y="0"/>
              <a:chExt cx="8282845" cy="6897274"/>
            </a:xfrm>
          </p:grpSpPr>
          <p:pic>
            <p:nvPicPr>
              <p:cNvPr id="17" name="Immagine 16">
                <a:extLst>
                  <a:ext uri="{FF2B5EF4-FFF2-40B4-BE49-F238E27FC236}">
                    <a16:creationId xmlns:a16="http://schemas.microsoft.com/office/drawing/2014/main" id="{55891B23-A082-42AA-AB13-EAB024CB2A00}"/>
                  </a:ext>
                </a:extLst>
              </p:cNvPr>
              <p:cNvPicPr/>
              <p:nvPr/>
            </p:nvPicPr>
            <p:blipFill rotWithShape="1">
              <a:blip r:embed="rId5"/>
              <a:srcRect l="4980" t="17709" r="1224" b="6105"/>
              <a:stretch/>
            </p:blipFill>
            <p:spPr bwMode="auto">
              <a:xfrm>
                <a:off x="861155" y="4274724"/>
                <a:ext cx="5740400" cy="2622550"/>
              </a:xfrm>
              <a:prstGeom prst="rect">
                <a:avLst/>
              </a:prstGeom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grpSp>
            <p:nvGrpSpPr>
              <p:cNvPr id="18" name="Gruppo 17">
                <a:extLst>
                  <a:ext uri="{FF2B5EF4-FFF2-40B4-BE49-F238E27FC236}">
                    <a16:creationId xmlns:a16="http://schemas.microsoft.com/office/drawing/2014/main" id="{5BF08D1D-5680-45AE-9E2E-5116F05F0FB7}"/>
                  </a:ext>
                </a:extLst>
              </p:cNvPr>
              <p:cNvGrpSpPr/>
              <p:nvPr/>
            </p:nvGrpSpPr>
            <p:grpSpPr>
              <a:xfrm>
                <a:off x="2539191" y="0"/>
                <a:ext cx="6604809" cy="6762372"/>
                <a:chOff x="2480225" y="181941"/>
                <a:chExt cx="6604809" cy="6762372"/>
              </a:xfrm>
            </p:grpSpPr>
            <p:grpSp>
              <p:nvGrpSpPr>
                <p:cNvPr id="19" name="Gruppo 18">
                  <a:extLst>
                    <a:ext uri="{FF2B5EF4-FFF2-40B4-BE49-F238E27FC236}">
                      <a16:creationId xmlns:a16="http://schemas.microsoft.com/office/drawing/2014/main" id="{859A8DF5-F4A6-437C-A8CB-302CC48D320B}"/>
                    </a:ext>
                  </a:extLst>
                </p:cNvPr>
                <p:cNvGrpSpPr/>
                <p:nvPr/>
              </p:nvGrpSpPr>
              <p:grpSpPr>
                <a:xfrm>
                  <a:off x="5851663" y="181941"/>
                  <a:ext cx="3086100" cy="2578100"/>
                  <a:chOff x="5851663" y="181941"/>
                  <a:chExt cx="3086100" cy="2578100"/>
                </a:xfrm>
              </p:grpSpPr>
              <p:pic>
                <p:nvPicPr>
                  <p:cNvPr id="23" name="Immagine 22">
                    <a:extLst>
                      <a:ext uri="{FF2B5EF4-FFF2-40B4-BE49-F238E27FC236}">
                        <a16:creationId xmlns:a16="http://schemas.microsoft.com/office/drawing/2014/main" id="{BC2A8FB5-FD27-4DE5-ABEA-CDCF79782808}"/>
                      </a:ext>
                    </a:extLst>
                  </p:cNvPr>
                  <p:cNvPicPr/>
                  <p:nvPr/>
                </p:nvPicPr>
                <p:blipFill rotWithShape="1">
                  <a:blip r:embed="rId6"/>
                  <a:srcRect l="25109" t="18631" r="24466" b="6474"/>
                  <a:stretch/>
                </p:blipFill>
                <p:spPr bwMode="auto">
                  <a:xfrm>
                    <a:off x="5851663" y="181941"/>
                    <a:ext cx="3086100" cy="2578100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:spPr>
              </p:pic>
              <p:sp>
                <p:nvSpPr>
                  <p:cNvPr id="24" name="Rettangolo 23">
                    <a:extLst>
                      <a:ext uri="{FF2B5EF4-FFF2-40B4-BE49-F238E27FC236}">
                        <a16:creationId xmlns:a16="http://schemas.microsoft.com/office/drawing/2014/main" id="{4B984DD4-AEC7-4EB4-8B39-E4621780EECA}"/>
                      </a:ext>
                    </a:extLst>
                  </p:cNvPr>
                  <p:cNvSpPr/>
                  <p:nvPr/>
                </p:nvSpPr>
                <p:spPr>
                  <a:xfrm>
                    <a:off x="8261902" y="181941"/>
                    <a:ext cx="675861" cy="281231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7000"/>
                      </a:lnSpc>
                      <a:spcBef>
                        <a:spcPts val="0"/>
                      </a:spcBef>
                      <a:spcAft>
                        <a:spcPts val="80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it-IT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 panose="020F0502020204030204" pitchFamily="34" charset="0"/>
                        <a:cs typeface="Times New Roman" panose="02020603050405020304" pitchFamily="18" charset="0"/>
                        <a:hlinkClick r:id="rId7"/>
                      </a:rPr>
                      <a:t>2021</a:t>
                    </a:r>
                    <a:r>
                      <a:rPr kumimoji="0" lang="it-IT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a:t>   </a:t>
                    </a:r>
                  </a:p>
                </p:txBody>
              </p:sp>
            </p:grpSp>
            <p:pic>
              <p:nvPicPr>
                <p:cNvPr id="20" name="Immagine 19">
                  <a:extLst>
                    <a:ext uri="{FF2B5EF4-FFF2-40B4-BE49-F238E27FC236}">
                      <a16:creationId xmlns:a16="http://schemas.microsoft.com/office/drawing/2014/main" id="{A7504738-A8A3-456E-A8BC-30F8DE76C42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80225" y="463172"/>
                  <a:ext cx="2269378" cy="3309510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21" name="Immagine 20">
                  <a:extLst>
                    <a:ext uri="{FF2B5EF4-FFF2-40B4-BE49-F238E27FC236}">
                      <a16:creationId xmlns:a16="http://schemas.microsoft.com/office/drawing/2014/main" id="{7714297F-D508-425E-884C-5AFE21369A5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803683" y="2911160"/>
                  <a:ext cx="4316587" cy="1671656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22" name="Immagine 21">
                  <a:extLst>
                    <a:ext uri="{FF2B5EF4-FFF2-40B4-BE49-F238E27FC236}">
                      <a16:creationId xmlns:a16="http://schemas.microsoft.com/office/drawing/2014/main" id="{A7E93D87-1CCF-43D5-9BA1-C7143773613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049471" y="4511798"/>
                  <a:ext cx="6035563" cy="2432515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</p:grpSp>
        </p:grpSp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70A31F29-1E19-46AB-986D-62E6FC6AC799}"/>
                </a:ext>
              </a:extLst>
            </p:cNvPr>
            <p:cNvSpPr/>
            <p:nvPr/>
          </p:nvSpPr>
          <p:spPr>
            <a:xfrm>
              <a:off x="5562781" y="2707835"/>
              <a:ext cx="1967948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11"/>
                </a:rPr>
                <a:t>Co-creation menu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9971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52548" y="-15307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Pratiche raccomandate / metodologia / gestione dati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D47C5FF8-38D6-4C31-8DBC-FF568116F9DA}"/>
              </a:ext>
            </a:extLst>
          </p:cNvPr>
          <p:cNvGrpSpPr/>
          <p:nvPr/>
        </p:nvGrpSpPr>
        <p:grpSpPr>
          <a:xfrm>
            <a:off x="7531018" y="326088"/>
            <a:ext cx="1416461" cy="1950664"/>
            <a:chOff x="7531018" y="326088"/>
            <a:chExt cx="1416461" cy="1950664"/>
          </a:xfrm>
        </p:grpSpPr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638E40-6ABE-44B0-AD35-1643DB093F71}"/>
                </a:ext>
              </a:extLst>
            </p:cNvPr>
            <p:cNvPicPr/>
            <p:nvPr/>
          </p:nvPicPr>
          <p:blipFill rotWithShape="1">
            <a:blip r:embed="rId4"/>
            <a:srcRect l="40260" t="12063" r="25780" b="3874"/>
            <a:stretch/>
          </p:blipFill>
          <p:spPr bwMode="auto">
            <a:xfrm>
              <a:off x="7531018" y="326088"/>
              <a:ext cx="1416461" cy="1950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C687EE5D-D0DF-4495-A264-38A933A86057}"/>
                </a:ext>
              </a:extLst>
            </p:cNvPr>
            <p:cNvSpPr txBox="1"/>
            <p:nvPr/>
          </p:nvSpPr>
          <p:spPr>
            <a:xfrm>
              <a:off x="7748864" y="592203"/>
              <a:ext cx="113879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35" name="Rettangolo 34">
            <a:extLst>
              <a:ext uri="{FF2B5EF4-FFF2-40B4-BE49-F238E27FC236}">
                <a16:creationId xmlns:a16="http://schemas.microsoft.com/office/drawing/2014/main" id="{3CFCBF3B-A588-4F04-A936-DC3BFBAADA3C}"/>
              </a:ext>
            </a:extLst>
          </p:cNvPr>
          <p:cNvSpPr/>
          <p:nvPr/>
        </p:nvSpPr>
        <p:spPr>
          <a:xfrm>
            <a:off x="7400658" y="2276752"/>
            <a:ext cx="1646063" cy="507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PART B</a:t>
            </a:r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ED186E9F-B59C-4648-B6CE-C88C32663F0B}"/>
              </a:ext>
            </a:extLst>
          </p:cNvPr>
          <p:cNvCxnSpPr/>
          <p:nvPr/>
        </p:nvCxnSpPr>
        <p:spPr>
          <a:xfrm>
            <a:off x="1777525" y="1991170"/>
            <a:ext cx="428144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uppo 2">
            <a:extLst>
              <a:ext uri="{FF2B5EF4-FFF2-40B4-BE49-F238E27FC236}">
                <a16:creationId xmlns:a16="http://schemas.microsoft.com/office/drawing/2014/main" id="{3D939F5E-78F9-47E5-A084-5A0010C26376}"/>
              </a:ext>
            </a:extLst>
          </p:cNvPr>
          <p:cNvGrpSpPr/>
          <p:nvPr/>
        </p:nvGrpSpPr>
        <p:grpSpPr>
          <a:xfrm>
            <a:off x="27233" y="1143663"/>
            <a:ext cx="9058263" cy="5524369"/>
            <a:chOff x="27233" y="1143663"/>
            <a:chExt cx="9058263" cy="5524369"/>
          </a:xfrm>
        </p:grpSpPr>
        <p:grpSp>
          <p:nvGrpSpPr>
            <p:cNvPr id="70" name="Gruppo 69">
              <a:extLst>
                <a:ext uri="{FF2B5EF4-FFF2-40B4-BE49-F238E27FC236}">
                  <a16:creationId xmlns:a16="http://schemas.microsoft.com/office/drawing/2014/main" id="{35D48F81-C464-446D-BEC6-71DD30AFF9EC}"/>
                </a:ext>
              </a:extLst>
            </p:cNvPr>
            <p:cNvGrpSpPr/>
            <p:nvPr/>
          </p:nvGrpSpPr>
          <p:grpSpPr>
            <a:xfrm>
              <a:off x="278409" y="1143663"/>
              <a:ext cx="8807087" cy="5524369"/>
              <a:chOff x="278409" y="1143663"/>
              <a:chExt cx="8807087" cy="5524369"/>
            </a:xfrm>
          </p:grpSpPr>
          <p:sp>
            <p:nvSpPr>
              <p:cNvPr id="60" name="Rettangolo 59">
                <a:extLst>
                  <a:ext uri="{FF2B5EF4-FFF2-40B4-BE49-F238E27FC236}">
                    <a16:creationId xmlns:a16="http://schemas.microsoft.com/office/drawing/2014/main" id="{33792615-99AE-4212-8142-BFCB4A00BA52}"/>
                  </a:ext>
                </a:extLst>
              </p:cNvPr>
              <p:cNvSpPr/>
              <p:nvPr/>
            </p:nvSpPr>
            <p:spPr>
              <a:xfrm>
                <a:off x="6580985" y="3018877"/>
                <a:ext cx="2504511" cy="314077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DATA MANAGEMENT INCLUSO IN «ECCELLENZA»</a:t>
                </a:r>
              </a:p>
              <a:p>
                <a:pPr marL="285750" marR="0" lvl="0" indent="-28575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Char char="-"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QUI VA SOLO FORNITO UNO SCHEMA (1 PAGINA)</a:t>
                </a:r>
              </a:p>
              <a:p>
                <a:pPr marL="285750" marR="0" lvl="0" indent="-28575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Char char="-"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DIMOSTRATE CHE LI GESTIRETE FAIR</a:t>
                </a:r>
              </a:p>
              <a:p>
                <a:pPr marL="285750" marR="0" lvl="0" indent="-28575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Char char="-"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IL DMP VA PRESENTATO ENTRO M6 (DELIVERABLE)</a:t>
                </a:r>
              </a:p>
            </p:txBody>
          </p:sp>
          <p:grpSp>
            <p:nvGrpSpPr>
              <p:cNvPr id="69" name="Gruppo 68">
                <a:extLst>
                  <a:ext uri="{FF2B5EF4-FFF2-40B4-BE49-F238E27FC236}">
                    <a16:creationId xmlns:a16="http://schemas.microsoft.com/office/drawing/2014/main" id="{5F2422F6-7355-4D20-AA71-1AA6F27238C7}"/>
                  </a:ext>
                </a:extLst>
              </p:cNvPr>
              <p:cNvGrpSpPr/>
              <p:nvPr/>
            </p:nvGrpSpPr>
            <p:grpSpPr>
              <a:xfrm>
                <a:off x="278409" y="1143663"/>
                <a:ext cx="6826155" cy="5524369"/>
                <a:chOff x="278409" y="1143663"/>
                <a:chExt cx="6826155" cy="5524369"/>
              </a:xfrm>
            </p:grpSpPr>
            <p:grpSp>
              <p:nvGrpSpPr>
                <p:cNvPr id="59" name="Gruppo 58">
                  <a:extLst>
                    <a:ext uri="{FF2B5EF4-FFF2-40B4-BE49-F238E27FC236}">
                      <a16:creationId xmlns:a16="http://schemas.microsoft.com/office/drawing/2014/main" id="{1B37BFFF-8CBE-4844-B065-A6D35680E83E}"/>
                    </a:ext>
                  </a:extLst>
                </p:cNvPr>
                <p:cNvGrpSpPr/>
                <p:nvPr/>
              </p:nvGrpSpPr>
              <p:grpSpPr>
                <a:xfrm>
                  <a:off x="278409" y="1143663"/>
                  <a:ext cx="6826155" cy="5524369"/>
                  <a:chOff x="97279" y="869202"/>
                  <a:chExt cx="6826155" cy="5524369"/>
                </a:xfrm>
              </p:grpSpPr>
              <p:pic>
                <p:nvPicPr>
                  <p:cNvPr id="5" name="Immagine 4">
                    <a:extLst>
                      <a:ext uri="{FF2B5EF4-FFF2-40B4-BE49-F238E27FC236}">
                        <a16:creationId xmlns:a16="http://schemas.microsoft.com/office/drawing/2014/main" id="{DC658721-8241-40CE-B2EB-118D9460F0A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6"/>
                  <a:srcRect r="3059" b="91415"/>
                  <a:stretch/>
                </p:blipFill>
                <p:spPr>
                  <a:xfrm>
                    <a:off x="424385" y="869202"/>
                    <a:ext cx="6499049" cy="298843"/>
                  </a:xfrm>
                  <a:prstGeom prst="rect">
                    <a:avLst/>
                  </a:prstGeom>
                </p:spPr>
              </p:pic>
              <p:grpSp>
                <p:nvGrpSpPr>
                  <p:cNvPr id="58" name="Gruppo 57">
                    <a:extLst>
                      <a:ext uri="{FF2B5EF4-FFF2-40B4-BE49-F238E27FC236}">
                        <a16:creationId xmlns:a16="http://schemas.microsoft.com/office/drawing/2014/main" id="{88E502BE-8659-4CED-ADE8-2180BB453CD0}"/>
                      </a:ext>
                    </a:extLst>
                  </p:cNvPr>
                  <p:cNvGrpSpPr/>
                  <p:nvPr/>
                </p:nvGrpSpPr>
                <p:grpSpPr>
                  <a:xfrm>
                    <a:off x="97279" y="1168045"/>
                    <a:ext cx="6349014" cy="5225526"/>
                    <a:chOff x="393373" y="1555426"/>
                    <a:chExt cx="6349014" cy="5225526"/>
                  </a:xfrm>
                </p:grpSpPr>
                <p:grpSp>
                  <p:nvGrpSpPr>
                    <p:cNvPr id="45" name="Gruppo 44">
                      <a:extLst>
                        <a:ext uri="{FF2B5EF4-FFF2-40B4-BE49-F238E27FC236}">
                          <a16:creationId xmlns:a16="http://schemas.microsoft.com/office/drawing/2014/main" id="{D6A01413-8E0A-468D-AD58-6EB9704C85B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393373" y="1555426"/>
                      <a:ext cx="6349014" cy="5225526"/>
                      <a:chOff x="393373" y="1555426"/>
                      <a:chExt cx="6349014" cy="5225526"/>
                    </a:xfrm>
                  </p:grpSpPr>
                  <p:grpSp>
                    <p:nvGrpSpPr>
                      <p:cNvPr id="22" name="Gruppo 21">
                        <a:extLst>
                          <a:ext uri="{FF2B5EF4-FFF2-40B4-BE49-F238E27FC236}">
                            <a16:creationId xmlns:a16="http://schemas.microsoft.com/office/drawing/2014/main" id="{A9DB5118-D02B-4D3E-A26C-1C4BE58627B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393373" y="1555426"/>
                        <a:ext cx="6349014" cy="5225526"/>
                        <a:chOff x="393373" y="1555426"/>
                        <a:chExt cx="6349014" cy="5225526"/>
                      </a:xfrm>
                    </p:grpSpPr>
                    <p:grpSp>
                      <p:nvGrpSpPr>
                        <p:cNvPr id="14" name="Gruppo 13">
                          <a:extLst>
                            <a:ext uri="{FF2B5EF4-FFF2-40B4-BE49-F238E27FC236}">
                              <a16:creationId xmlns:a16="http://schemas.microsoft.com/office/drawing/2014/main" id="{D80C8DC0-A65D-437C-BC7E-AF9D5F2343D2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911392" y="1808770"/>
                          <a:ext cx="5830995" cy="4972182"/>
                          <a:chOff x="911392" y="1526759"/>
                          <a:chExt cx="5830995" cy="4972182"/>
                        </a:xfrm>
                      </p:grpSpPr>
                      <p:pic>
                        <p:nvPicPr>
                          <p:cNvPr id="9" name="Immagine 8">
                            <a:extLst>
                              <a:ext uri="{FF2B5EF4-FFF2-40B4-BE49-F238E27FC236}">
                                <a16:creationId xmlns:a16="http://schemas.microsoft.com/office/drawing/2014/main" id="{C828B85B-F8FB-465F-8DFD-A077ECF38B55}"/>
                              </a:ext>
                            </a:extLst>
                          </p:cNvPr>
                          <p:cNvPicPr>
                            <a:picLocks noChangeAspect="1"/>
                          </p:cNvPicPr>
                          <p:nvPr/>
                        </p:nvPicPr>
                        <p:blipFill rotWithShape="1">
                          <a:blip r:embed="rId7"/>
                          <a:srcRect l="-7273"/>
                          <a:stretch/>
                        </p:blipFill>
                        <p:spPr>
                          <a:xfrm>
                            <a:off x="921284" y="3777797"/>
                            <a:ext cx="5821103" cy="2721144"/>
                          </a:xfrm>
                          <a:prstGeom prst="rect">
                            <a:avLst/>
                          </a:prstGeom>
                        </p:spPr>
                      </p:pic>
                      <p:grpSp>
                        <p:nvGrpSpPr>
                          <p:cNvPr id="12" name="Gruppo 11">
                            <a:extLst>
                              <a:ext uri="{FF2B5EF4-FFF2-40B4-BE49-F238E27FC236}">
                                <a16:creationId xmlns:a16="http://schemas.microsoft.com/office/drawing/2014/main" id="{4BEB8DB8-8206-495E-B69D-09BFF37A71D6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911392" y="1526759"/>
                            <a:ext cx="5830995" cy="4972182"/>
                            <a:chOff x="911392" y="1526759"/>
                            <a:chExt cx="5830995" cy="4972182"/>
                          </a:xfrm>
                        </p:grpSpPr>
                        <p:pic>
                          <p:nvPicPr>
                            <p:cNvPr id="8" name="Immagine 7">
                              <a:extLst>
                                <a:ext uri="{FF2B5EF4-FFF2-40B4-BE49-F238E27FC236}">
                                  <a16:creationId xmlns:a16="http://schemas.microsoft.com/office/drawing/2014/main" id="{3AACB236-E064-4345-AC32-16388B4257D6}"/>
                                </a:ext>
                              </a:extLst>
                            </p:cNvPr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8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921284" y="1526759"/>
                              <a:ext cx="5821103" cy="2251038"/>
                            </a:xfrm>
                            <a:prstGeom prst="rect">
                              <a:avLst/>
                            </a:prstGeom>
                          </p:spPr>
                        </p:pic>
                        <p:sp>
                          <p:nvSpPr>
                            <p:cNvPr id="10" name="Rettangolo 9">
                              <a:extLst>
                                <a:ext uri="{FF2B5EF4-FFF2-40B4-BE49-F238E27FC236}">
                                  <a16:creationId xmlns:a16="http://schemas.microsoft.com/office/drawing/2014/main" id="{AE66D699-4E46-4968-B951-78F975E6CA4D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911392" y="3777797"/>
                              <a:ext cx="421754" cy="2721144"/>
                            </a:xfrm>
                            <a:prstGeom prst="rect">
                              <a:avLst/>
                            </a:prstGeom>
                            <a:solidFill>
                              <a:schemeClr val="bg1"/>
                            </a:solidFill>
                            <a:ln>
                              <a:noFill/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marL="0" marR="0" lvl="0" indent="0" algn="ctr" defTabSz="457200" rtl="0" eaLnBrk="1" fontAlgn="auto" latinLnBrk="0" hangingPunct="1">
                                <a:lnSpc>
                                  <a:spcPct val="100000"/>
                                </a:lnSpc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  <a:defRPr/>
                              </a:pPr>
                              <a:endParaRPr kumimoji="0" lang="it-IT" sz="1800" b="0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prstClr val="white"/>
                                </a:solidFill>
                                <a:effectLst/>
                                <a:uLnTx/>
                                <a:uFillTx/>
                                <a:latin typeface="Calibri"/>
                                <a:ea typeface="+mn-ea"/>
                                <a:cs typeface="+mn-cs"/>
                              </a:endParaRPr>
                            </a:p>
                          </p:txBody>
                        </p:sp>
                      </p:grpSp>
                    </p:grpSp>
                    <p:pic>
                      <p:nvPicPr>
                        <p:cNvPr id="19" name="Immagine 18">
                          <a:extLst>
                            <a:ext uri="{FF2B5EF4-FFF2-40B4-BE49-F238E27FC236}">
                              <a16:creationId xmlns:a16="http://schemas.microsoft.com/office/drawing/2014/main" id="{2E968AF8-E348-47AC-99A1-B6F1CB730F3E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393373" y="1555426"/>
                          <a:ext cx="2036801" cy="254600"/>
                        </a:xfrm>
                        <a:prstGeom prst="rect">
                          <a:avLst/>
                        </a:prstGeom>
                      </p:spPr>
                    </p:pic>
                  </p:grpSp>
                  <p:cxnSp>
                    <p:nvCxnSpPr>
                      <p:cNvPr id="39" name="Connettore diritto 38">
                        <a:extLst>
                          <a:ext uri="{FF2B5EF4-FFF2-40B4-BE49-F238E27FC236}">
                            <a16:creationId xmlns:a16="http://schemas.microsoft.com/office/drawing/2014/main" id="{6EF7633B-1277-4A6A-8B69-A54813EF0163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1777525" y="1991170"/>
                        <a:ext cx="4195985" cy="0"/>
                      </a:xfrm>
                      <a:prstGeom prst="line">
                        <a:avLst/>
                      </a:prstGeom>
                      <a:ln w="38100"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43" name="Connettore diritto 42">
                        <a:extLst>
                          <a:ext uri="{FF2B5EF4-FFF2-40B4-BE49-F238E27FC236}">
                            <a16:creationId xmlns:a16="http://schemas.microsoft.com/office/drawing/2014/main" id="{860E891E-54FD-4B85-AA99-7DCCB8B0DA3E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1862983" y="2318057"/>
                        <a:ext cx="4794191" cy="0"/>
                      </a:xfrm>
                      <a:prstGeom prst="line">
                        <a:avLst/>
                      </a:prstGeom>
                      <a:ln w="38100">
                        <a:solidFill>
                          <a:srgbClr val="234CA6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cxnSp>
                  <p:nvCxnSpPr>
                    <p:cNvPr id="46" name="Connettore diritto 45">
                      <a:extLst>
                        <a:ext uri="{FF2B5EF4-FFF2-40B4-BE49-F238E27FC236}">
                          <a16:creationId xmlns:a16="http://schemas.microsoft.com/office/drawing/2014/main" id="{4A2E6AA4-916A-4541-9B96-4F2B0306434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459907" y="2938329"/>
                      <a:ext cx="1710583" cy="0"/>
                    </a:xfrm>
                    <a:prstGeom prst="line">
                      <a:avLst/>
                    </a:prstGeom>
                    <a:ln w="12700">
                      <a:solidFill>
                        <a:srgbClr val="234CA6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48" name="Connettore diritto 47">
                      <a:extLst>
                        <a:ext uri="{FF2B5EF4-FFF2-40B4-BE49-F238E27FC236}">
                          <a16:creationId xmlns:a16="http://schemas.microsoft.com/office/drawing/2014/main" id="{0AB8BB75-8682-44F5-8E5A-88F7EFCC4EDB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459907" y="3389834"/>
                      <a:ext cx="1915682" cy="0"/>
                    </a:xfrm>
                    <a:prstGeom prst="line">
                      <a:avLst/>
                    </a:prstGeom>
                    <a:ln w="12700">
                      <a:solidFill>
                        <a:srgbClr val="234CA6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50" name="Connettore diritto 49">
                      <a:extLst>
                        <a:ext uri="{FF2B5EF4-FFF2-40B4-BE49-F238E27FC236}">
                          <a16:creationId xmlns:a16="http://schemas.microsoft.com/office/drawing/2014/main" id="{C4A7E36B-A2B4-46CC-829F-3DC6E6A4383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459907" y="3825667"/>
                      <a:ext cx="2103689" cy="0"/>
                    </a:xfrm>
                    <a:prstGeom prst="line">
                      <a:avLst/>
                    </a:prstGeom>
                    <a:ln w="12700">
                      <a:solidFill>
                        <a:srgbClr val="234CA6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52" name="Connettore diritto 51">
                      <a:extLst>
                        <a:ext uri="{FF2B5EF4-FFF2-40B4-BE49-F238E27FC236}">
                          <a16:creationId xmlns:a16="http://schemas.microsoft.com/office/drawing/2014/main" id="{9BDC05B1-973E-4A61-9B78-D28309E16EB9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425723" y="4235865"/>
                      <a:ext cx="2334427" cy="0"/>
                    </a:xfrm>
                    <a:prstGeom prst="line">
                      <a:avLst/>
                    </a:prstGeom>
                    <a:ln w="12700">
                      <a:solidFill>
                        <a:srgbClr val="234CA6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54" name="Connettore diritto 53">
                      <a:extLst>
                        <a:ext uri="{FF2B5EF4-FFF2-40B4-BE49-F238E27FC236}">
                          <a16:creationId xmlns:a16="http://schemas.microsoft.com/office/drawing/2014/main" id="{1E53DFB4-EA44-464D-90FF-DFC6BA132B69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425723" y="4705884"/>
                      <a:ext cx="1949866" cy="0"/>
                    </a:xfrm>
                    <a:prstGeom prst="line">
                      <a:avLst/>
                    </a:prstGeom>
                    <a:ln w="12700">
                      <a:solidFill>
                        <a:srgbClr val="234CA6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56" name="Connettore diritto 55">
                      <a:extLst>
                        <a:ext uri="{FF2B5EF4-FFF2-40B4-BE49-F238E27FC236}">
                          <a16:creationId xmlns:a16="http://schemas.microsoft.com/office/drawing/2014/main" id="{554649DB-15B0-46B8-9745-73DF9FA0048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425723" y="5329727"/>
                      <a:ext cx="2223331" cy="0"/>
                    </a:xfrm>
                    <a:prstGeom prst="line">
                      <a:avLst/>
                    </a:prstGeom>
                    <a:ln w="12700">
                      <a:solidFill>
                        <a:srgbClr val="234CA6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62" name="Connettore diritto 61">
                  <a:extLst>
                    <a:ext uri="{FF2B5EF4-FFF2-40B4-BE49-F238E27FC236}">
                      <a16:creationId xmlns:a16="http://schemas.microsoft.com/office/drawing/2014/main" id="{DBDA21C2-6611-4791-A4CC-0CA4DDF2AD63}"/>
                    </a:ext>
                  </a:extLst>
                </p:cNvPr>
                <p:cNvCxnSpPr/>
                <p:nvPr/>
              </p:nvCxnSpPr>
              <p:spPr>
                <a:xfrm>
                  <a:off x="1457045" y="5714337"/>
                  <a:ext cx="4969392" cy="0"/>
                </a:xfrm>
                <a:prstGeom prst="line">
                  <a:avLst/>
                </a:prstGeom>
                <a:ln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Connettore diritto 62">
                  <a:extLst>
                    <a:ext uri="{FF2B5EF4-FFF2-40B4-BE49-F238E27FC236}">
                      <a16:creationId xmlns:a16="http://schemas.microsoft.com/office/drawing/2014/main" id="{A335084E-AEE7-4652-B870-A8A05831152B}"/>
                    </a:ext>
                  </a:extLst>
                </p:cNvPr>
                <p:cNvCxnSpPr/>
                <p:nvPr/>
              </p:nvCxnSpPr>
              <p:spPr>
                <a:xfrm>
                  <a:off x="1370343" y="5866737"/>
                  <a:ext cx="4969392" cy="0"/>
                </a:xfrm>
                <a:prstGeom prst="line">
                  <a:avLst/>
                </a:prstGeom>
                <a:ln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Connettore diritto 63">
                  <a:extLst>
                    <a:ext uri="{FF2B5EF4-FFF2-40B4-BE49-F238E27FC236}">
                      <a16:creationId xmlns:a16="http://schemas.microsoft.com/office/drawing/2014/main" id="{118D0268-1EA3-45EB-A83E-338B95E1A7F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260625" y="6020561"/>
                  <a:ext cx="3079110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Connettore diritto 66">
                  <a:extLst>
                    <a:ext uri="{FF2B5EF4-FFF2-40B4-BE49-F238E27FC236}">
                      <a16:creationId xmlns:a16="http://schemas.microsoft.com/office/drawing/2014/main" id="{07A86D73-497D-40C4-B363-A19C7759000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370580" y="5866737"/>
                  <a:ext cx="1509353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" name="Rettangolo 1">
              <a:extLst>
                <a:ext uri="{FF2B5EF4-FFF2-40B4-BE49-F238E27FC236}">
                  <a16:creationId xmlns:a16="http://schemas.microsoft.com/office/drawing/2014/main" id="{018AD6C8-57AC-49F8-B7C5-47D2D9FE7205}"/>
                </a:ext>
              </a:extLst>
            </p:cNvPr>
            <p:cNvSpPr/>
            <p:nvPr/>
          </p:nvSpPr>
          <p:spPr>
            <a:xfrm>
              <a:off x="27233" y="2536043"/>
              <a:ext cx="1142938" cy="712928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GESTIONE DATI</a:t>
              </a:r>
            </a:p>
          </p:txBody>
        </p:sp>
      </p:grpSp>
      <p:grpSp>
        <p:nvGrpSpPr>
          <p:cNvPr id="74" name="Gruppo 73">
            <a:extLst>
              <a:ext uri="{FF2B5EF4-FFF2-40B4-BE49-F238E27FC236}">
                <a16:creationId xmlns:a16="http://schemas.microsoft.com/office/drawing/2014/main" id="{BA493AD9-4CE4-451D-94D2-EE2A26827233}"/>
              </a:ext>
            </a:extLst>
          </p:cNvPr>
          <p:cNvGrpSpPr/>
          <p:nvPr/>
        </p:nvGrpSpPr>
        <p:grpSpPr>
          <a:xfrm>
            <a:off x="75244" y="4788225"/>
            <a:ext cx="3569942" cy="857163"/>
            <a:chOff x="75244" y="4788225"/>
            <a:chExt cx="3569942" cy="857163"/>
          </a:xfrm>
        </p:grpSpPr>
        <p:sp>
          <p:nvSpPr>
            <p:cNvPr id="71" name="Ovale 70">
              <a:extLst>
                <a:ext uri="{FF2B5EF4-FFF2-40B4-BE49-F238E27FC236}">
                  <a16:creationId xmlns:a16="http://schemas.microsoft.com/office/drawing/2014/main" id="{CF12C127-AD79-4940-86FB-7B61592F800F}"/>
                </a:ext>
              </a:extLst>
            </p:cNvPr>
            <p:cNvSpPr/>
            <p:nvPr/>
          </p:nvSpPr>
          <p:spPr>
            <a:xfrm>
              <a:off x="957130" y="4999288"/>
              <a:ext cx="2688056" cy="395387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3" name="Rettangolo 72">
              <a:extLst>
                <a:ext uri="{FF2B5EF4-FFF2-40B4-BE49-F238E27FC236}">
                  <a16:creationId xmlns:a16="http://schemas.microsoft.com/office/drawing/2014/main" id="{FA5A7A2F-FE59-417D-8201-8C037FCB2D9D}"/>
                </a:ext>
              </a:extLst>
            </p:cNvPr>
            <p:cNvSpPr/>
            <p:nvPr/>
          </p:nvSpPr>
          <p:spPr>
            <a:xfrm>
              <a:off x="75244" y="4788225"/>
              <a:ext cx="881886" cy="85716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ART. 6.2.C3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GRANT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6288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D47C5FF8-38D6-4C31-8DBC-FF568116F9DA}"/>
              </a:ext>
            </a:extLst>
          </p:cNvPr>
          <p:cNvGrpSpPr/>
          <p:nvPr/>
        </p:nvGrpSpPr>
        <p:grpSpPr>
          <a:xfrm>
            <a:off x="7531018" y="726631"/>
            <a:ext cx="1416461" cy="1950664"/>
            <a:chOff x="7531018" y="326088"/>
            <a:chExt cx="1416461" cy="1950664"/>
          </a:xfrm>
        </p:grpSpPr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638E40-6ABE-44B0-AD35-1643DB093F71}"/>
                </a:ext>
              </a:extLst>
            </p:cNvPr>
            <p:cNvPicPr/>
            <p:nvPr/>
          </p:nvPicPr>
          <p:blipFill rotWithShape="1">
            <a:blip r:embed="rId4"/>
            <a:srcRect l="40260" t="12063" r="25780" b="3874"/>
            <a:stretch/>
          </p:blipFill>
          <p:spPr bwMode="auto">
            <a:xfrm>
              <a:off x="7531018" y="326088"/>
              <a:ext cx="1416461" cy="1950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C687EE5D-D0DF-4495-A264-38A933A86057}"/>
                </a:ext>
              </a:extLst>
            </p:cNvPr>
            <p:cNvSpPr txBox="1"/>
            <p:nvPr/>
          </p:nvSpPr>
          <p:spPr>
            <a:xfrm>
              <a:off x="7748864" y="592203"/>
              <a:ext cx="113879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35" name="Rettangolo 34">
            <a:extLst>
              <a:ext uri="{FF2B5EF4-FFF2-40B4-BE49-F238E27FC236}">
                <a16:creationId xmlns:a16="http://schemas.microsoft.com/office/drawing/2014/main" id="{3CFCBF3B-A588-4F04-A936-DC3BFBAADA3C}"/>
              </a:ext>
            </a:extLst>
          </p:cNvPr>
          <p:cNvSpPr/>
          <p:nvPr/>
        </p:nvSpPr>
        <p:spPr>
          <a:xfrm>
            <a:off x="7426561" y="2530734"/>
            <a:ext cx="1646063" cy="507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PART B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0A8EFF6D-BD57-4A8A-BB50-2D901FE54921}"/>
              </a:ext>
            </a:extLst>
          </p:cNvPr>
          <p:cNvSpPr/>
          <p:nvPr/>
        </p:nvSpPr>
        <p:spPr>
          <a:xfrm>
            <a:off x="506022" y="3429000"/>
            <a:ext cx="8244605" cy="330244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NELLA METODOLOGIA (TOT 15 PAGG.)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1 PAGINA SU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TIPO DI DATI (SPERIMENTALI, OSSERVAZIONI…)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IDENTIFICATIVI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POLITICHE DI ACCESSO (OPEN/CLOSED/EMBARGO)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LUOGO DI ACCESSO (REPOSITORY)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STANDARD, ONTOLOGIE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DOCUMENTAZIONE E TUTTO CIÒ CHE SERVE A VALIDARE E RIUSARE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LICENZE PER RIUSO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CONSERVAZIONE</a:t>
            </a:r>
            <a:b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(E COSTI CONNESSI)</a:t>
            </a:r>
          </a:p>
        </p:txBody>
      </p:sp>
      <p:sp>
        <p:nvSpPr>
          <p:cNvPr id="38" name="Titolo 3">
            <a:extLst>
              <a:ext uri="{FF2B5EF4-FFF2-40B4-BE49-F238E27FC236}">
                <a16:creationId xmlns:a16="http://schemas.microsoft.com/office/drawing/2014/main" id="{93500AD5-946B-4EB5-9392-BAA732B1C546}"/>
              </a:ext>
            </a:extLst>
          </p:cNvPr>
          <p:cNvSpPr txBox="1">
            <a:spLocks/>
          </p:cNvSpPr>
          <p:nvPr/>
        </p:nvSpPr>
        <p:spPr>
          <a:xfrm>
            <a:off x="196521" y="1024463"/>
            <a:ext cx="8161542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it-IT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Pratiche raccomandate / metodo / Open Science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2128A132-925D-4B5E-B267-81BB5322E0F7}"/>
              </a:ext>
            </a:extLst>
          </p:cNvPr>
          <p:cNvSpPr/>
          <p:nvPr/>
        </p:nvSpPr>
        <p:spPr>
          <a:xfrm>
            <a:off x="3670190" y="1967767"/>
            <a:ext cx="3226777" cy="126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IN QUESTA SEZIONE DOVETE DARE L’IDEA DI SAPER GESTIRE OGNI FASE DEL CICLO DEI DATI IN MODO FAIR E RESPONSABILE</a:t>
            </a: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FA8A97B4-B731-40E4-804B-5DA22EF9DA6E}"/>
              </a:ext>
            </a:extLst>
          </p:cNvPr>
          <p:cNvSpPr/>
          <p:nvPr/>
        </p:nvSpPr>
        <p:spPr>
          <a:xfrm>
            <a:off x="7259925" y="3268766"/>
            <a:ext cx="1958646" cy="159971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QUI DOVETE ANCHE GIÀ ANTICIPARE SE CI SARANNO DATI CHIUSI E PER QUALE MOTIVO</a:t>
            </a:r>
          </a:p>
        </p:txBody>
      </p:sp>
    </p:spTree>
    <p:extLst>
      <p:ext uri="{BB962C8B-B14F-4D97-AF65-F5344CB8AC3E}">
        <p14:creationId xmlns:p14="http://schemas.microsoft.com/office/powerpoint/2010/main" val="37794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A037F00-38C8-4A99-8B23-1345B55B6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6103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[Guide]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AE4230E2-B223-4C4C-AEAE-EB5CBFD699A4}"/>
              </a:ext>
            </a:extLst>
          </p:cNvPr>
          <p:cNvGrpSpPr/>
          <p:nvPr/>
        </p:nvGrpSpPr>
        <p:grpSpPr>
          <a:xfrm>
            <a:off x="251111" y="1162878"/>
            <a:ext cx="983940" cy="1477810"/>
            <a:chOff x="7864485" y="2895408"/>
            <a:chExt cx="983940" cy="1477810"/>
          </a:xfrm>
        </p:grpSpPr>
        <p:pic>
          <p:nvPicPr>
            <p:cNvPr id="4" name="Immagine 3">
              <a:extLst>
                <a:ext uri="{FF2B5EF4-FFF2-40B4-BE49-F238E27FC236}">
                  <a16:creationId xmlns:a16="http://schemas.microsoft.com/office/drawing/2014/main" id="{F49CC8A2-73F7-4C2F-B2F1-62EA3A77A8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864485" y="2895408"/>
              <a:ext cx="983940" cy="14778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Rettangolo 4">
              <a:extLst>
                <a:ext uri="{FF2B5EF4-FFF2-40B4-BE49-F238E27FC236}">
                  <a16:creationId xmlns:a16="http://schemas.microsoft.com/office/drawing/2014/main" id="{66C7B683-39FC-47FD-BAD8-142E2CC02D32}"/>
                </a:ext>
              </a:extLst>
            </p:cNvPr>
            <p:cNvSpPr/>
            <p:nvPr/>
          </p:nvSpPr>
          <p:spPr>
            <a:xfrm>
              <a:off x="7888026" y="3193374"/>
              <a:ext cx="960399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4"/>
                </a:rPr>
                <a:t>V.1 June 17 2021</a:t>
              </a:r>
              <a:r>
                <a:rPr kumimoji="0" lang="it-IT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37B56DE5-8F30-41B5-A810-E91F5CD920F7}"/>
              </a:ext>
            </a:extLst>
          </p:cNvPr>
          <p:cNvGrpSpPr/>
          <p:nvPr/>
        </p:nvGrpSpPr>
        <p:grpSpPr>
          <a:xfrm>
            <a:off x="251111" y="409142"/>
            <a:ext cx="8861943" cy="6311559"/>
            <a:chOff x="251111" y="409142"/>
            <a:chExt cx="8861943" cy="6311559"/>
          </a:xfrm>
        </p:grpSpPr>
        <p:grpSp>
          <p:nvGrpSpPr>
            <p:cNvPr id="31" name="Gruppo 30">
              <a:extLst>
                <a:ext uri="{FF2B5EF4-FFF2-40B4-BE49-F238E27FC236}">
                  <a16:creationId xmlns:a16="http://schemas.microsoft.com/office/drawing/2014/main" id="{1C771DEC-DAD9-4BAA-A5B9-C258E8A625DC}"/>
                </a:ext>
              </a:extLst>
            </p:cNvPr>
            <p:cNvGrpSpPr/>
            <p:nvPr/>
          </p:nvGrpSpPr>
          <p:grpSpPr>
            <a:xfrm>
              <a:off x="251111" y="409142"/>
              <a:ext cx="8861943" cy="6311559"/>
              <a:chOff x="251111" y="409142"/>
              <a:chExt cx="8861943" cy="6311559"/>
            </a:xfrm>
          </p:grpSpPr>
          <p:grpSp>
            <p:nvGrpSpPr>
              <p:cNvPr id="13" name="Gruppo 12">
                <a:extLst>
                  <a:ext uri="{FF2B5EF4-FFF2-40B4-BE49-F238E27FC236}">
                    <a16:creationId xmlns:a16="http://schemas.microsoft.com/office/drawing/2014/main" id="{B0164E57-EA42-436D-975B-94CB0CB3FF60}"/>
                  </a:ext>
                </a:extLst>
              </p:cNvPr>
              <p:cNvGrpSpPr/>
              <p:nvPr/>
            </p:nvGrpSpPr>
            <p:grpSpPr>
              <a:xfrm>
                <a:off x="2531043" y="409142"/>
                <a:ext cx="5870957" cy="4094924"/>
                <a:chOff x="2531043" y="409142"/>
                <a:chExt cx="5870957" cy="4094924"/>
              </a:xfrm>
            </p:grpSpPr>
            <p:grpSp>
              <p:nvGrpSpPr>
                <p:cNvPr id="8" name="Gruppo 7">
                  <a:extLst>
                    <a:ext uri="{FF2B5EF4-FFF2-40B4-BE49-F238E27FC236}">
                      <a16:creationId xmlns:a16="http://schemas.microsoft.com/office/drawing/2014/main" id="{1BF9E668-F503-446E-BE82-B0CCE17B781C}"/>
                    </a:ext>
                  </a:extLst>
                </p:cNvPr>
                <p:cNvGrpSpPr/>
                <p:nvPr/>
              </p:nvGrpSpPr>
              <p:grpSpPr>
                <a:xfrm>
                  <a:off x="2531043" y="409142"/>
                  <a:ext cx="5870957" cy="4094924"/>
                  <a:chOff x="2531043" y="409142"/>
                  <a:chExt cx="5870957" cy="4094924"/>
                </a:xfrm>
              </p:grpSpPr>
              <p:pic>
                <p:nvPicPr>
                  <p:cNvPr id="3" name="Immagine 2">
                    <a:extLst>
                      <a:ext uri="{FF2B5EF4-FFF2-40B4-BE49-F238E27FC236}">
                        <a16:creationId xmlns:a16="http://schemas.microsoft.com/office/drawing/2014/main" id="{19ACE772-8A6B-48E6-B9E2-DC90DA02AE4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2531043" y="409142"/>
                    <a:ext cx="5870957" cy="1944793"/>
                  </a:xfrm>
                  <a:prstGeom prst="rect">
                    <a:avLst/>
                  </a:prstGeom>
                </p:spPr>
              </p:pic>
              <p:pic>
                <p:nvPicPr>
                  <p:cNvPr id="7" name="Immagine 6">
                    <a:extLst>
                      <a:ext uri="{FF2B5EF4-FFF2-40B4-BE49-F238E27FC236}">
                        <a16:creationId xmlns:a16="http://schemas.microsoft.com/office/drawing/2014/main" id="{C8823A90-D6A6-4A94-AA41-F12479B362C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6"/>
                  <a:stretch>
                    <a:fillRect/>
                  </a:stretch>
                </p:blipFill>
                <p:spPr>
                  <a:xfrm>
                    <a:off x="2543235" y="2316957"/>
                    <a:ext cx="5858765" cy="2187109"/>
                  </a:xfrm>
                  <a:prstGeom prst="rect">
                    <a:avLst/>
                  </a:prstGeom>
                </p:spPr>
              </p:pic>
            </p:grpSp>
            <p:cxnSp>
              <p:nvCxnSpPr>
                <p:cNvPr id="10" name="Connettore diritto 9">
                  <a:extLst>
                    <a:ext uri="{FF2B5EF4-FFF2-40B4-BE49-F238E27FC236}">
                      <a16:creationId xmlns:a16="http://schemas.microsoft.com/office/drawing/2014/main" id="{2932A029-6C6A-4F5F-9912-2F0B80ACCFFD}"/>
                    </a:ext>
                  </a:extLst>
                </p:cNvPr>
                <p:cNvCxnSpPr/>
                <p:nvPr/>
              </p:nvCxnSpPr>
              <p:spPr>
                <a:xfrm>
                  <a:off x="4949687" y="1676288"/>
                  <a:ext cx="3210339" cy="0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Connettore diritto 25">
                  <a:extLst>
                    <a:ext uri="{FF2B5EF4-FFF2-40B4-BE49-F238E27FC236}">
                      <a16:creationId xmlns:a16="http://schemas.microsoft.com/office/drawing/2014/main" id="{B4306487-FC4D-4F5E-BE86-664FC298811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543235" y="4303531"/>
                  <a:ext cx="5716182" cy="0"/>
                </a:xfrm>
                <a:prstGeom prst="line">
                  <a:avLst/>
                </a:prstGeom>
                <a:ln w="3810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Connettore diritto 26">
                  <a:extLst>
                    <a:ext uri="{FF2B5EF4-FFF2-40B4-BE49-F238E27FC236}">
                      <a16:creationId xmlns:a16="http://schemas.microsoft.com/office/drawing/2014/main" id="{A9DF4444-3167-4DA5-90F3-5970ED56CFD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607365" y="4474137"/>
                  <a:ext cx="1964635" cy="0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16" name="Immagine 15">
                <a:extLst>
                  <a:ext uri="{FF2B5EF4-FFF2-40B4-BE49-F238E27FC236}">
                    <a16:creationId xmlns:a16="http://schemas.microsoft.com/office/drawing/2014/main" id="{9983AA22-E7C0-42EF-924A-D9FAB2F3E9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51111" y="4644743"/>
                <a:ext cx="4194673" cy="1753886"/>
              </a:xfrm>
              <a:prstGeom prst="rect">
                <a:avLst/>
              </a:prstGeom>
            </p:spPr>
          </p:pic>
          <p:pic>
            <p:nvPicPr>
              <p:cNvPr id="30" name="Immagine 29">
                <a:extLst>
                  <a:ext uri="{FF2B5EF4-FFF2-40B4-BE49-F238E27FC236}">
                    <a16:creationId xmlns:a16="http://schemas.microsoft.com/office/drawing/2014/main" id="{A2293EF1-6F72-40BF-85D3-83B6E1A026C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572000" y="5239709"/>
                <a:ext cx="4541054" cy="1480992"/>
              </a:xfrm>
              <a:prstGeom prst="rect">
                <a:avLst/>
              </a:prstGeom>
            </p:spPr>
          </p:pic>
        </p:grpSp>
        <p:sp>
          <p:nvSpPr>
            <p:cNvPr id="32" name="Rettangolo 31">
              <a:extLst>
                <a:ext uri="{FF2B5EF4-FFF2-40B4-BE49-F238E27FC236}">
                  <a16:creationId xmlns:a16="http://schemas.microsoft.com/office/drawing/2014/main" id="{F4009ABE-B622-48F6-87CA-CBE98D014793}"/>
                </a:ext>
              </a:extLst>
            </p:cNvPr>
            <p:cNvSpPr/>
            <p:nvPr/>
          </p:nvSpPr>
          <p:spPr>
            <a:xfrm>
              <a:off x="5188226" y="4617960"/>
              <a:ext cx="3327124" cy="52677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it-IT" dirty="0">
                  <a:solidFill>
                    <a:prstClr val="white"/>
                  </a:solidFill>
                  <a:latin typeface="Calibri Light" panose="020F0302020204030204" pitchFamily="34" charset="0"/>
                  <a:cs typeface="Calibri Light" panose="020F0302020204030204" pitchFamily="34" charset="0"/>
                </a:rPr>
                <a:t>DETTAGLIATE I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 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COSTI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!!!!!</a:t>
              </a:r>
            </a:p>
          </p:txBody>
        </p:sp>
      </p:grpSp>
      <p:sp>
        <p:nvSpPr>
          <p:cNvPr id="34" name="Rettangolo 33">
            <a:extLst>
              <a:ext uri="{FF2B5EF4-FFF2-40B4-BE49-F238E27FC236}">
                <a16:creationId xmlns:a16="http://schemas.microsoft.com/office/drawing/2014/main" id="{F8AC9680-A68A-46EC-A8F4-AB1A9478F0E9}"/>
              </a:ext>
            </a:extLst>
          </p:cNvPr>
          <p:cNvSpPr/>
          <p:nvPr/>
        </p:nvSpPr>
        <p:spPr>
          <a:xfrm>
            <a:off x="251111" y="2872409"/>
            <a:ext cx="1627385" cy="118275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FAIR DATA MANAGEMENT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[P.41 and 44-46] 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58CCAEE8-26FC-4B81-9E07-EBB1F8CC5803}"/>
              </a:ext>
            </a:extLst>
          </p:cNvPr>
          <p:cNvGrpSpPr/>
          <p:nvPr/>
        </p:nvGrpSpPr>
        <p:grpSpPr>
          <a:xfrm>
            <a:off x="2607365" y="2002730"/>
            <a:ext cx="6505689" cy="1735693"/>
            <a:chOff x="2607365" y="2002730"/>
            <a:chExt cx="6505689" cy="1735693"/>
          </a:xfrm>
        </p:grpSpPr>
        <p:sp>
          <p:nvSpPr>
            <p:cNvPr id="35" name="Rettangolo 34">
              <a:extLst>
                <a:ext uri="{FF2B5EF4-FFF2-40B4-BE49-F238E27FC236}">
                  <a16:creationId xmlns:a16="http://schemas.microsoft.com/office/drawing/2014/main" id="{3B073519-62AD-4CEE-BA5B-CD9B9D876DAC}"/>
                </a:ext>
              </a:extLst>
            </p:cNvPr>
            <p:cNvSpPr/>
            <p:nvPr/>
          </p:nvSpPr>
          <p:spPr>
            <a:xfrm>
              <a:off x="4757463" y="2002730"/>
              <a:ext cx="4355591" cy="917708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NON DIMENTICATE: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FAIR DATA MANAGEMENT VA FATTO ANCHE SE I DATI RESTANO CHIUSI (FAIR≠OPEN)</a:t>
              </a:r>
            </a:p>
          </p:txBody>
        </p:sp>
        <p:sp>
          <p:nvSpPr>
            <p:cNvPr id="9" name="Rettangolo con angoli arrotondati 8">
              <a:extLst>
                <a:ext uri="{FF2B5EF4-FFF2-40B4-BE49-F238E27FC236}">
                  <a16:creationId xmlns:a16="http://schemas.microsoft.com/office/drawing/2014/main" id="{6B2E95EC-C05E-485C-A7F6-13E49A97AE46}"/>
                </a:ext>
              </a:extLst>
            </p:cNvPr>
            <p:cNvSpPr/>
            <p:nvPr/>
          </p:nvSpPr>
          <p:spPr>
            <a:xfrm>
              <a:off x="2607365" y="3089578"/>
              <a:ext cx="5716182" cy="648845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9144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922A697-20D6-4ABD-AF6F-2E29AAB02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007" y="156405"/>
            <a:ext cx="7886700" cy="1325563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DMP template Horizon Europe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2006BDE3-EC04-4041-BA64-26B3F2D2ED40}"/>
              </a:ext>
            </a:extLst>
          </p:cNvPr>
          <p:cNvGrpSpPr/>
          <p:nvPr/>
        </p:nvGrpSpPr>
        <p:grpSpPr>
          <a:xfrm>
            <a:off x="263929" y="1023730"/>
            <a:ext cx="8806866" cy="5834270"/>
            <a:chOff x="263929" y="1023730"/>
            <a:chExt cx="8806866" cy="5834270"/>
          </a:xfrm>
        </p:grpSpPr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4E022189-D799-43FA-ABB2-5DDDBE782489}"/>
                </a:ext>
              </a:extLst>
            </p:cNvPr>
            <p:cNvGrpSpPr/>
            <p:nvPr/>
          </p:nvGrpSpPr>
          <p:grpSpPr>
            <a:xfrm>
              <a:off x="263929" y="1023730"/>
              <a:ext cx="8806866" cy="5834270"/>
              <a:chOff x="263929" y="1023730"/>
              <a:chExt cx="8806866" cy="5834270"/>
            </a:xfrm>
          </p:grpSpPr>
          <p:grpSp>
            <p:nvGrpSpPr>
              <p:cNvPr id="5" name="Gruppo 4">
                <a:extLst>
                  <a:ext uri="{FF2B5EF4-FFF2-40B4-BE49-F238E27FC236}">
                    <a16:creationId xmlns:a16="http://schemas.microsoft.com/office/drawing/2014/main" id="{9C30339C-E369-489F-84AA-6ED898E8C02A}"/>
                  </a:ext>
                </a:extLst>
              </p:cNvPr>
              <p:cNvGrpSpPr/>
              <p:nvPr/>
            </p:nvGrpSpPr>
            <p:grpSpPr>
              <a:xfrm>
                <a:off x="263929" y="2090548"/>
                <a:ext cx="3941486" cy="2855807"/>
                <a:chOff x="263929" y="2090548"/>
                <a:chExt cx="3941486" cy="2855807"/>
              </a:xfrm>
            </p:grpSpPr>
            <p:pic>
              <p:nvPicPr>
                <p:cNvPr id="3" name="Immagine 2">
                  <a:extLst>
                    <a:ext uri="{FF2B5EF4-FFF2-40B4-BE49-F238E27FC236}">
                      <a16:creationId xmlns:a16="http://schemas.microsoft.com/office/drawing/2014/main" id="{4AE267FA-25B1-490E-9C57-15040596AC4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63929" y="2090548"/>
                  <a:ext cx="3941486" cy="2855807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4" name="Rettangolo 3">
                  <a:extLst>
                    <a:ext uri="{FF2B5EF4-FFF2-40B4-BE49-F238E27FC236}">
                      <a16:creationId xmlns:a16="http://schemas.microsoft.com/office/drawing/2014/main" id="{46775852-44D2-412D-8C10-B564B28F6FA7}"/>
                    </a:ext>
                  </a:extLst>
                </p:cNvPr>
                <p:cNvSpPr/>
                <p:nvPr/>
              </p:nvSpPr>
              <p:spPr>
                <a:xfrm>
                  <a:off x="1792380" y="3429000"/>
                  <a:ext cx="884583" cy="369332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  <a:hlinkClick r:id="rId4"/>
                    </a:rPr>
                    <a:t>2021</a:t>
                  </a: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</a:rPr>
                    <a:t> </a:t>
                  </a:r>
                </a:p>
              </p:txBody>
            </p:sp>
          </p:grpSp>
          <p:pic>
            <p:nvPicPr>
              <p:cNvPr id="8" name="Immagine 7">
                <a:extLst>
                  <a:ext uri="{FF2B5EF4-FFF2-40B4-BE49-F238E27FC236}">
                    <a16:creationId xmlns:a16="http://schemas.microsoft.com/office/drawing/2014/main" id="{924FD021-536E-4270-A70A-227005AFF75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602384" y="1023730"/>
                <a:ext cx="5181323" cy="3161795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10" name="Immagine 9">
                <a:extLst>
                  <a:ext uri="{FF2B5EF4-FFF2-40B4-BE49-F238E27FC236}">
                    <a16:creationId xmlns:a16="http://schemas.microsoft.com/office/drawing/2014/main" id="{2A907AD1-D1B5-4EA9-A072-6189D9D935C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918327" y="3595062"/>
                <a:ext cx="5152468" cy="326293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DB317348-5118-4085-8FD1-BB3F8BA0DDDD}"/>
                </a:ext>
              </a:extLst>
            </p:cNvPr>
            <p:cNvSpPr/>
            <p:nvPr/>
          </p:nvSpPr>
          <p:spPr>
            <a:xfrm>
              <a:off x="284823" y="5081349"/>
              <a:ext cx="3317561" cy="158646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NUOVO MODELLO PER DMP</a:t>
              </a:r>
              <a:b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</a:b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+mn-cs"/>
                </a:rPr>
                <a:t>(GI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Calibri Light" panose="020F0302020204030204" pitchFamily="34" charset="0"/>
                </a:rPr>
                <a:t>À IN DMPONLINE)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+mn-ea"/>
                  <a:cs typeface="Calibri Light" panose="020F0302020204030204" pitchFamily="34" charset="0"/>
                </a:rPr>
                <a:t>CHE NON VA INSERITO IN PROPOSAL MA SAR</a:t>
              </a: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À DELIVERABLE M6</a:t>
              </a:r>
              <a:endPara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5388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352548" y="35787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Pratiche raccomandate / </a:t>
            </a:r>
            <a:r>
              <a:rPr lang="it-IT" dirty="0" err="1">
                <a:solidFill>
                  <a:schemeClr val="bg1"/>
                </a:solidFill>
              </a:rPr>
              <a:t>dissemination</a:t>
            </a:r>
            <a:endParaRPr lang="it-IT" dirty="0">
              <a:solidFill>
                <a:schemeClr val="bg1"/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D47C5FF8-38D6-4C31-8DBC-FF568116F9DA}"/>
              </a:ext>
            </a:extLst>
          </p:cNvPr>
          <p:cNvGrpSpPr/>
          <p:nvPr/>
        </p:nvGrpSpPr>
        <p:grpSpPr>
          <a:xfrm>
            <a:off x="7531018" y="326088"/>
            <a:ext cx="1416461" cy="1950664"/>
            <a:chOff x="7531018" y="326088"/>
            <a:chExt cx="1416461" cy="1950664"/>
          </a:xfrm>
        </p:grpSpPr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638E40-6ABE-44B0-AD35-1643DB093F71}"/>
                </a:ext>
              </a:extLst>
            </p:cNvPr>
            <p:cNvPicPr/>
            <p:nvPr/>
          </p:nvPicPr>
          <p:blipFill rotWithShape="1">
            <a:blip r:embed="rId4"/>
            <a:srcRect l="40260" t="12063" r="25780" b="3874"/>
            <a:stretch/>
          </p:blipFill>
          <p:spPr bwMode="auto">
            <a:xfrm>
              <a:off x="7531018" y="326088"/>
              <a:ext cx="1416461" cy="1950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C687EE5D-D0DF-4495-A264-38A933A86057}"/>
                </a:ext>
              </a:extLst>
            </p:cNvPr>
            <p:cNvSpPr txBox="1"/>
            <p:nvPr/>
          </p:nvSpPr>
          <p:spPr>
            <a:xfrm>
              <a:off x="7748864" y="592203"/>
              <a:ext cx="113879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35" name="Rettangolo 34">
            <a:extLst>
              <a:ext uri="{FF2B5EF4-FFF2-40B4-BE49-F238E27FC236}">
                <a16:creationId xmlns:a16="http://schemas.microsoft.com/office/drawing/2014/main" id="{3CFCBF3B-A588-4F04-A936-DC3BFBAADA3C}"/>
              </a:ext>
            </a:extLst>
          </p:cNvPr>
          <p:cNvSpPr/>
          <p:nvPr/>
        </p:nvSpPr>
        <p:spPr>
          <a:xfrm>
            <a:off x="7400658" y="2276752"/>
            <a:ext cx="1646063" cy="507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PART B</a:t>
            </a:r>
          </a:p>
        </p:txBody>
      </p:sp>
      <p:cxnSp>
        <p:nvCxnSpPr>
          <p:cNvPr id="20" name="Connettore diritto 19">
            <a:extLst>
              <a:ext uri="{FF2B5EF4-FFF2-40B4-BE49-F238E27FC236}">
                <a16:creationId xmlns:a16="http://schemas.microsoft.com/office/drawing/2014/main" id="{E8D49F64-91EF-4115-89ED-CEF2CC2A7BFE}"/>
              </a:ext>
            </a:extLst>
          </p:cNvPr>
          <p:cNvCxnSpPr/>
          <p:nvPr/>
        </p:nvCxnSpPr>
        <p:spPr>
          <a:xfrm>
            <a:off x="2136449" y="2965390"/>
            <a:ext cx="4460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uppo 7">
            <a:extLst>
              <a:ext uri="{FF2B5EF4-FFF2-40B4-BE49-F238E27FC236}">
                <a16:creationId xmlns:a16="http://schemas.microsoft.com/office/drawing/2014/main" id="{8EDA4C10-7D35-4E94-AB93-ACFA5E903344}"/>
              </a:ext>
            </a:extLst>
          </p:cNvPr>
          <p:cNvGrpSpPr/>
          <p:nvPr/>
        </p:nvGrpSpPr>
        <p:grpSpPr>
          <a:xfrm>
            <a:off x="76031" y="799068"/>
            <a:ext cx="8970690" cy="5909197"/>
            <a:chOff x="76031" y="799068"/>
            <a:chExt cx="8970690" cy="5909197"/>
          </a:xfrm>
        </p:grpSpPr>
        <p:grpSp>
          <p:nvGrpSpPr>
            <p:cNvPr id="29" name="Gruppo 28">
              <a:extLst>
                <a:ext uri="{FF2B5EF4-FFF2-40B4-BE49-F238E27FC236}">
                  <a16:creationId xmlns:a16="http://schemas.microsoft.com/office/drawing/2014/main" id="{4ECC9D50-18F2-48D5-9671-3CE4BB96C3B2}"/>
                </a:ext>
              </a:extLst>
            </p:cNvPr>
            <p:cNvGrpSpPr/>
            <p:nvPr/>
          </p:nvGrpSpPr>
          <p:grpSpPr>
            <a:xfrm>
              <a:off x="605515" y="799068"/>
              <a:ext cx="8441206" cy="5909197"/>
              <a:chOff x="605515" y="799068"/>
              <a:chExt cx="8441206" cy="5909197"/>
            </a:xfrm>
          </p:grpSpPr>
          <p:grpSp>
            <p:nvGrpSpPr>
              <p:cNvPr id="24" name="Gruppo 23">
                <a:extLst>
                  <a:ext uri="{FF2B5EF4-FFF2-40B4-BE49-F238E27FC236}">
                    <a16:creationId xmlns:a16="http://schemas.microsoft.com/office/drawing/2014/main" id="{C4FDE035-7441-4BB9-B571-E977DAE766A8}"/>
                  </a:ext>
                </a:extLst>
              </p:cNvPr>
              <p:cNvGrpSpPr/>
              <p:nvPr/>
            </p:nvGrpSpPr>
            <p:grpSpPr>
              <a:xfrm>
                <a:off x="605515" y="799068"/>
                <a:ext cx="6499049" cy="5909197"/>
                <a:chOff x="712671" y="713610"/>
                <a:chExt cx="6499049" cy="5909197"/>
              </a:xfrm>
            </p:grpSpPr>
            <p:grpSp>
              <p:nvGrpSpPr>
                <p:cNvPr id="21" name="Gruppo 20">
                  <a:extLst>
                    <a:ext uri="{FF2B5EF4-FFF2-40B4-BE49-F238E27FC236}">
                      <a16:creationId xmlns:a16="http://schemas.microsoft.com/office/drawing/2014/main" id="{CD27188C-1D06-4103-B3CA-F0067E424E76}"/>
                    </a:ext>
                  </a:extLst>
                </p:cNvPr>
                <p:cNvGrpSpPr/>
                <p:nvPr/>
              </p:nvGrpSpPr>
              <p:grpSpPr>
                <a:xfrm>
                  <a:off x="712671" y="713610"/>
                  <a:ext cx="6499049" cy="5909197"/>
                  <a:chOff x="582409" y="719780"/>
                  <a:chExt cx="6499049" cy="5909197"/>
                </a:xfrm>
              </p:grpSpPr>
              <p:grpSp>
                <p:nvGrpSpPr>
                  <p:cNvPr id="17" name="Gruppo 16">
                    <a:extLst>
                      <a:ext uri="{FF2B5EF4-FFF2-40B4-BE49-F238E27FC236}">
                        <a16:creationId xmlns:a16="http://schemas.microsoft.com/office/drawing/2014/main" id="{241E70FB-D2A9-4593-B80F-6E19DDE80CC3}"/>
                      </a:ext>
                    </a:extLst>
                  </p:cNvPr>
                  <p:cNvGrpSpPr/>
                  <p:nvPr/>
                </p:nvGrpSpPr>
                <p:grpSpPr>
                  <a:xfrm>
                    <a:off x="582409" y="719780"/>
                    <a:ext cx="6499049" cy="5909197"/>
                    <a:chOff x="582409" y="719780"/>
                    <a:chExt cx="6499049" cy="5909197"/>
                  </a:xfrm>
                </p:grpSpPr>
                <p:pic>
                  <p:nvPicPr>
                    <p:cNvPr id="36" name="Immagine 35">
                      <a:extLst>
                        <a:ext uri="{FF2B5EF4-FFF2-40B4-BE49-F238E27FC236}">
                          <a16:creationId xmlns:a16="http://schemas.microsoft.com/office/drawing/2014/main" id="{18BDC07B-40CE-4715-BDE2-B2BB99B2F03F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 rotWithShape="1">
                    <a:blip r:embed="rId6"/>
                    <a:srcRect r="3059" b="91415"/>
                    <a:stretch/>
                  </p:blipFill>
                  <p:spPr>
                    <a:xfrm>
                      <a:off x="582409" y="719780"/>
                      <a:ext cx="6499049" cy="298843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7" name="Immagine 6">
                      <a:extLst>
                        <a:ext uri="{FF2B5EF4-FFF2-40B4-BE49-F238E27FC236}">
                          <a16:creationId xmlns:a16="http://schemas.microsoft.com/office/drawing/2014/main" id="{3998EFE0-4DFC-485B-9909-C1E5F5431F56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7"/>
                    <a:stretch>
                      <a:fillRect/>
                    </a:stretch>
                  </p:blipFill>
                  <p:spPr>
                    <a:xfrm>
                      <a:off x="1373159" y="1018623"/>
                      <a:ext cx="4917354" cy="1574882"/>
                    </a:xfrm>
                    <a:prstGeom prst="rect">
                      <a:avLst/>
                    </a:prstGeom>
                  </p:spPr>
                </p:pic>
                <p:grpSp>
                  <p:nvGrpSpPr>
                    <p:cNvPr id="16" name="Gruppo 15">
                      <a:extLst>
                        <a:ext uri="{FF2B5EF4-FFF2-40B4-BE49-F238E27FC236}">
                          <a16:creationId xmlns:a16="http://schemas.microsoft.com/office/drawing/2014/main" id="{F3676D9F-A9D9-4E59-B38B-A5F6A3F313D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88476" y="2385379"/>
                      <a:ext cx="6024995" cy="4243598"/>
                      <a:chOff x="888476" y="2385379"/>
                      <a:chExt cx="6024995" cy="4243598"/>
                    </a:xfrm>
                  </p:grpSpPr>
                  <p:pic>
                    <p:nvPicPr>
                      <p:cNvPr id="11" name="Immagine 10">
                        <a:extLst>
                          <a:ext uri="{FF2B5EF4-FFF2-40B4-BE49-F238E27FC236}">
                            <a16:creationId xmlns:a16="http://schemas.microsoft.com/office/drawing/2014/main" id="{7E7FD4CC-91D8-4770-82F9-EE2B8FF06CD1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8"/>
                      <a:srcRect r="1400" b="15039"/>
                      <a:stretch/>
                    </p:blipFill>
                    <p:spPr>
                      <a:xfrm>
                        <a:off x="1373159" y="4081533"/>
                        <a:ext cx="5540312" cy="2547444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2" name="Immagine 1">
                        <a:extLst>
                          <a:ext uri="{FF2B5EF4-FFF2-40B4-BE49-F238E27FC236}">
                            <a16:creationId xmlns:a16="http://schemas.microsoft.com/office/drawing/2014/main" id="{EF694882-7EBE-4E11-82AA-9B10010A4195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888476" y="2385379"/>
                        <a:ext cx="6024995" cy="1728160"/>
                      </a:xfrm>
                      <a:prstGeom prst="rect">
                        <a:avLst/>
                      </a:prstGeom>
                    </p:spPr>
                  </p:pic>
                  <p:sp>
                    <p:nvSpPr>
                      <p:cNvPr id="13" name="Rettangolo 12">
                        <a:extLst>
                          <a:ext uri="{FF2B5EF4-FFF2-40B4-BE49-F238E27FC236}">
                            <a16:creationId xmlns:a16="http://schemas.microsoft.com/office/drawing/2014/main" id="{B1AF955E-282C-43B8-BB7B-C6218CBEB20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88476" y="4081533"/>
                        <a:ext cx="484683" cy="2547444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marL="0" marR="0" lvl="0" indent="0" algn="ctr" defTabSz="4572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it-IT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</a:endParaRPr>
                      </a:p>
                    </p:txBody>
                  </p:sp>
                </p:grpSp>
              </p:grpSp>
              <p:cxnSp>
                <p:nvCxnSpPr>
                  <p:cNvPr id="49" name="Connettore diritto 48">
                    <a:extLst>
                      <a:ext uri="{FF2B5EF4-FFF2-40B4-BE49-F238E27FC236}">
                        <a16:creationId xmlns:a16="http://schemas.microsoft.com/office/drawing/2014/main" id="{C0DF795E-756E-4BB4-B747-8A5B2FF2952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373159" y="3136629"/>
                    <a:ext cx="4794191" cy="0"/>
                  </a:xfrm>
                  <a:prstGeom prst="line">
                    <a:avLst/>
                  </a:prstGeom>
                  <a:ln w="38100">
                    <a:solidFill>
                      <a:srgbClr val="234CA6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1" name="Connettore diritto 50">
                    <a:extLst>
                      <a:ext uri="{FF2B5EF4-FFF2-40B4-BE49-F238E27FC236}">
                        <a16:creationId xmlns:a16="http://schemas.microsoft.com/office/drawing/2014/main" id="{726ADBF2-8762-4BB0-B8DA-D24D1A1480D0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047122" y="2974258"/>
                    <a:ext cx="4794191" cy="0"/>
                  </a:xfrm>
                  <a:prstGeom prst="line">
                    <a:avLst/>
                  </a:prstGeom>
                  <a:ln w="38100">
                    <a:solidFill>
                      <a:srgbClr val="234CA6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53" name="Connettore diritto 52">
                  <a:extLst>
                    <a:ext uri="{FF2B5EF4-FFF2-40B4-BE49-F238E27FC236}">
                      <a16:creationId xmlns:a16="http://schemas.microsoft.com/office/drawing/2014/main" id="{D231F763-273A-4AF1-B761-3760EC1B5DA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918935" y="3717742"/>
                  <a:ext cx="4794191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Connettore diritto 54">
                  <a:extLst>
                    <a:ext uri="{FF2B5EF4-FFF2-40B4-BE49-F238E27FC236}">
                      <a16:creationId xmlns:a16="http://schemas.microsoft.com/office/drawing/2014/main" id="{AA06E331-7FEF-4C68-AD6A-1150DC7A410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247402" y="3897204"/>
                  <a:ext cx="3683238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Connettore diritto 56">
                  <a:extLst>
                    <a:ext uri="{FF2B5EF4-FFF2-40B4-BE49-F238E27FC236}">
                      <a16:creationId xmlns:a16="http://schemas.microsoft.com/office/drawing/2014/main" id="{EFB192DD-1B47-4522-B0C1-FCE1D5992B7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853013" y="4065715"/>
                  <a:ext cx="3683238" cy="0"/>
                </a:xfrm>
                <a:prstGeom prst="line">
                  <a:avLst/>
                </a:prstGeom>
                <a:ln w="38100">
                  <a:solidFill>
                    <a:srgbClr val="234CA6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8" name="Rettangolo 27">
                <a:extLst>
                  <a:ext uri="{FF2B5EF4-FFF2-40B4-BE49-F238E27FC236}">
                    <a16:creationId xmlns:a16="http://schemas.microsoft.com/office/drawing/2014/main" id="{0F2D6399-3DEF-4D4C-9DDE-04BD5BFE7662}"/>
                  </a:ext>
                </a:extLst>
              </p:cNvPr>
              <p:cNvSpPr/>
              <p:nvPr/>
            </p:nvSpPr>
            <p:spPr>
              <a:xfrm>
                <a:off x="6936577" y="3125941"/>
                <a:ext cx="2110144" cy="2547429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 Light" panose="020F0302020204030204" pitchFamily="34" charset="0"/>
                    <a:ea typeface="+mn-ea"/>
                    <a:cs typeface="Calibri Light" panose="020F0302020204030204" pitchFamily="34" charset="0"/>
                  </a:rPr>
                  <a:t>DELINEARE IL PIANO DI DISSEMINAZIONE E COMUNICAZIONE (VA POI PRESENTATO AL MESE 6 COME DELIVERABLE) CHE È NECESSARIO PER AMMISSIBILITÀ    </a:t>
                </a:r>
              </a:p>
            </p:txBody>
          </p:sp>
        </p:grpSp>
        <p:sp>
          <p:nvSpPr>
            <p:cNvPr id="5" name="Rettangolo 4">
              <a:extLst>
                <a:ext uri="{FF2B5EF4-FFF2-40B4-BE49-F238E27FC236}">
                  <a16:creationId xmlns:a16="http://schemas.microsoft.com/office/drawing/2014/main" id="{941F25BF-B26D-43B9-AC80-C1BC460F3D02}"/>
                </a:ext>
              </a:extLst>
            </p:cNvPr>
            <p:cNvSpPr/>
            <p:nvPr/>
          </p:nvSpPr>
          <p:spPr>
            <a:xfrm>
              <a:off x="76031" y="1285849"/>
              <a:ext cx="1671102" cy="143072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MASSIMIZZARE L’IMPATTO – DEVE ESSERE COERENTE CON 1.2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8852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215519" y="37702"/>
            <a:ext cx="7886700" cy="1325559"/>
          </a:xfrm>
        </p:spPr>
        <p:txBody>
          <a:bodyPr/>
          <a:lstStyle/>
          <a:p>
            <a:r>
              <a:rPr lang="it-IT" dirty="0">
                <a:solidFill>
                  <a:schemeClr val="bg1"/>
                </a:solidFill>
              </a:rPr>
              <a:t>Pratiche raccomandate / qualità implementazione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86B2480-4477-4C34-AA92-5C7114D07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4564" y="5762449"/>
            <a:ext cx="1646063" cy="395069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D47C5FF8-38D6-4C31-8DBC-FF568116F9DA}"/>
              </a:ext>
            </a:extLst>
          </p:cNvPr>
          <p:cNvGrpSpPr/>
          <p:nvPr/>
        </p:nvGrpSpPr>
        <p:grpSpPr>
          <a:xfrm>
            <a:off x="7571842" y="32850"/>
            <a:ext cx="1416461" cy="1950664"/>
            <a:chOff x="7531018" y="326088"/>
            <a:chExt cx="1416461" cy="1950664"/>
          </a:xfrm>
        </p:grpSpPr>
        <p:pic>
          <p:nvPicPr>
            <p:cNvPr id="25" name="Immagine 24">
              <a:extLst>
                <a:ext uri="{FF2B5EF4-FFF2-40B4-BE49-F238E27FC236}">
                  <a16:creationId xmlns:a16="http://schemas.microsoft.com/office/drawing/2014/main" id="{F9638E40-6ABE-44B0-AD35-1643DB093F71}"/>
                </a:ext>
              </a:extLst>
            </p:cNvPr>
            <p:cNvPicPr/>
            <p:nvPr/>
          </p:nvPicPr>
          <p:blipFill rotWithShape="1">
            <a:blip r:embed="rId4"/>
            <a:srcRect l="40260" t="12063" r="25780" b="3874"/>
            <a:stretch/>
          </p:blipFill>
          <p:spPr bwMode="auto">
            <a:xfrm>
              <a:off x="7531018" y="326088"/>
              <a:ext cx="1416461" cy="195066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C687EE5D-D0DF-4495-A264-38A933A86057}"/>
                </a:ext>
              </a:extLst>
            </p:cNvPr>
            <p:cNvSpPr txBox="1"/>
            <p:nvPr/>
          </p:nvSpPr>
          <p:spPr>
            <a:xfrm>
              <a:off x="7748864" y="592203"/>
              <a:ext cx="113879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  <a:hlinkClick r:id="rId5"/>
                </a:rPr>
                <a:t>V.2 April 2021</a:t>
              </a:r>
              <a:r>
                <a:rPr kumimoji="0" lang="it-IT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35" name="Rettangolo 34">
            <a:extLst>
              <a:ext uri="{FF2B5EF4-FFF2-40B4-BE49-F238E27FC236}">
                <a16:creationId xmlns:a16="http://schemas.microsoft.com/office/drawing/2014/main" id="{3CFCBF3B-A588-4F04-A936-DC3BFBAADA3C}"/>
              </a:ext>
            </a:extLst>
          </p:cNvPr>
          <p:cNvSpPr/>
          <p:nvPr/>
        </p:nvSpPr>
        <p:spPr>
          <a:xfrm>
            <a:off x="7497937" y="1969993"/>
            <a:ext cx="1646063" cy="507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PART B</a:t>
            </a:r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91CA49CB-D91E-47EF-A5B0-8B2A44A66E75}"/>
              </a:ext>
            </a:extLst>
          </p:cNvPr>
          <p:cNvGrpSpPr/>
          <p:nvPr/>
        </p:nvGrpSpPr>
        <p:grpSpPr>
          <a:xfrm>
            <a:off x="123093" y="1270135"/>
            <a:ext cx="8773919" cy="5480062"/>
            <a:chOff x="123093" y="1270135"/>
            <a:chExt cx="8773919" cy="5480062"/>
          </a:xfrm>
        </p:grpSpPr>
        <p:grpSp>
          <p:nvGrpSpPr>
            <p:cNvPr id="10" name="Gruppo 9">
              <a:extLst>
                <a:ext uri="{FF2B5EF4-FFF2-40B4-BE49-F238E27FC236}">
                  <a16:creationId xmlns:a16="http://schemas.microsoft.com/office/drawing/2014/main" id="{CDC3232A-46FC-4C17-8606-8EFAF63C838C}"/>
                </a:ext>
              </a:extLst>
            </p:cNvPr>
            <p:cNvGrpSpPr/>
            <p:nvPr/>
          </p:nvGrpSpPr>
          <p:grpSpPr>
            <a:xfrm>
              <a:off x="605515" y="1270135"/>
              <a:ext cx="8291497" cy="5480062"/>
              <a:chOff x="605515" y="1270135"/>
              <a:chExt cx="8291497" cy="5480062"/>
            </a:xfrm>
          </p:grpSpPr>
          <p:grpSp>
            <p:nvGrpSpPr>
              <p:cNvPr id="34" name="Gruppo 33">
                <a:extLst>
                  <a:ext uri="{FF2B5EF4-FFF2-40B4-BE49-F238E27FC236}">
                    <a16:creationId xmlns:a16="http://schemas.microsoft.com/office/drawing/2014/main" id="{30F26FD9-BD1D-43DE-B380-9F965C295771}"/>
                  </a:ext>
                </a:extLst>
              </p:cNvPr>
              <p:cNvGrpSpPr/>
              <p:nvPr/>
            </p:nvGrpSpPr>
            <p:grpSpPr>
              <a:xfrm>
                <a:off x="605515" y="1270135"/>
                <a:ext cx="8291497" cy="5480062"/>
                <a:chOff x="605515" y="1270135"/>
                <a:chExt cx="8291497" cy="5480062"/>
              </a:xfrm>
            </p:grpSpPr>
            <p:grpSp>
              <p:nvGrpSpPr>
                <p:cNvPr id="28" name="Gruppo 27">
                  <a:extLst>
                    <a:ext uri="{FF2B5EF4-FFF2-40B4-BE49-F238E27FC236}">
                      <a16:creationId xmlns:a16="http://schemas.microsoft.com/office/drawing/2014/main" id="{B5031C9B-2775-4BD9-B510-F83688615CDA}"/>
                    </a:ext>
                  </a:extLst>
                </p:cNvPr>
                <p:cNvGrpSpPr/>
                <p:nvPr/>
              </p:nvGrpSpPr>
              <p:grpSpPr>
                <a:xfrm>
                  <a:off x="605515" y="1270135"/>
                  <a:ext cx="6707189" cy="4828287"/>
                  <a:chOff x="605515" y="1270135"/>
                  <a:chExt cx="6707189" cy="4828287"/>
                </a:xfrm>
              </p:grpSpPr>
              <p:grpSp>
                <p:nvGrpSpPr>
                  <p:cNvPr id="7" name="Gruppo 6">
                    <a:extLst>
                      <a:ext uri="{FF2B5EF4-FFF2-40B4-BE49-F238E27FC236}">
                        <a16:creationId xmlns:a16="http://schemas.microsoft.com/office/drawing/2014/main" id="{314915A7-FDE8-4963-A12D-D798DF9E0181}"/>
                      </a:ext>
                    </a:extLst>
                  </p:cNvPr>
                  <p:cNvGrpSpPr/>
                  <p:nvPr/>
                </p:nvGrpSpPr>
                <p:grpSpPr>
                  <a:xfrm>
                    <a:off x="605515" y="1270135"/>
                    <a:ext cx="6707189" cy="4828287"/>
                    <a:chOff x="605515" y="1270135"/>
                    <a:chExt cx="6707189" cy="4828287"/>
                  </a:xfrm>
                </p:grpSpPr>
                <p:grpSp>
                  <p:nvGrpSpPr>
                    <p:cNvPr id="3" name="Gruppo 2">
                      <a:extLst>
                        <a:ext uri="{FF2B5EF4-FFF2-40B4-BE49-F238E27FC236}">
                          <a16:creationId xmlns:a16="http://schemas.microsoft.com/office/drawing/2014/main" id="{70CF30C9-59A3-471E-89E6-78780ACD645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05515" y="1270135"/>
                      <a:ext cx="6499049" cy="1785538"/>
                      <a:chOff x="553432" y="723204"/>
                      <a:chExt cx="6499049" cy="1785538"/>
                    </a:xfrm>
                  </p:grpSpPr>
                  <p:pic>
                    <p:nvPicPr>
                      <p:cNvPr id="2" name="Immagine 1">
                        <a:extLst>
                          <a:ext uri="{FF2B5EF4-FFF2-40B4-BE49-F238E27FC236}">
                            <a16:creationId xmlns:a16="http://schemas.microsoft.com/office/drawing/2014/main" id="{2321E755-76D2-48CC-8C40-BBA7F7B45CAF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322761" y="1022047"/>
                        <a:ext cx="5319694" cy="1486695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24" name="Immagine 23">
                        <a:extLst>
                          <a:ext uri="{FF2B5EF4-FFF2-40B4-BE49-F238E27FC236}">
                            <a16:creationId xmlns:a16="http://schemas.microsoft.com/office/drawing/2014/main" id="{E74CCD94-AF97-42AD-8FBC-412C694A941D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7"/>
                      <a:srcRect r="3059" b="91415"/>
                      <a:stretch/>
                    </p:blipFill>
                    <p:spPr>
                      <a:xfrm>
                        <a:off x="553432" y="723204"/>
                        <a:ext cx="6499049" cy="298843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5" name="Immagine 4">
                      <a:extLst>
                        <a:ext uri="{FF2B5EF4-FFF2-40B4-BE49-F238E27FC236}">
                          <a16:creationId xmlns:a16="http://schemas.microsoft.com/office/drawing/2014/main" id="{0BC64CBD-890B-4FAB-8F65-3643D7D4710C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8"/>
                    <a:stretch>
                      <a:fillRect/>
                    </a:stretch>
                  </p:blipFill>
                  <p:spPr>
                    <a:xfrm>
                      <a:off x="756677" y="3055673"/>
                      <a:ext cx="6556027" cy="3042749"/>
                    </a:xfrm>
                    <a:prstGeom prst="rect">
                      <a:avLst/>
                    </a:prstGeom>
                  </p:spPr>
                </p:pic>
              </p:grpSp>
              <p:cxnSp>
                <p:nvCxnSpPr>
                  <p:cNvPr id="9" name="Connettore diritto 8">
                    <a:extLst>
                      <a:ext uri="{FF2B5EF4-FFF2-40B4-BE49-F238E27FC236}">
                        <a16:creationId xmlns:a16="http://schemas.microsoft.com/office/drawing/2014/main" id="{83605991-0121-4F01-8CCA-00637AB9236A}"/>
                      </a:ext>
                    </a:extLst>
                  </p:cNvPr>
                  <p:cNvCxnSpPr/>
                  <p:nvPr/>
                </p:nvCxnSpPr>
                <p:spPr>
                  <a:xfrm>
                    <a:off x="1974079" y="4332718"/>
                    <a:ext cx="1307506" cy="0"/>
                  </a:xfrm>
                  <a:prstGeom prst="line">
                    <a:avLst/>
                  </a:prstGeom>
                  <a:ln w="38100">
                    <a:solidFill>
                      <a:srgbClr val="234CA6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" name="Connettore diritto 16">
                    <a:extLst>
                      <a:ext uri="{FF2B5EF4-FFF2-40B4-BE49-F238E27FC236}">
                        <a16:creationId xmlns:a16="http://schemas.microsoft.com/office/drawing/2014/main" id="{64662239-D152-406B-A180-5E3C774D27CE}"/>
                      </a:ext>
                    </a:extLst>
                  </p:cNvPr>
                  <p:cNvCxnSpPr/>
                  <p:nvPr/>
                </p:nvCxnSpPr>
                <p:spPr>
                  <a:xfrm>
                    <a:off x="1305053" y="3999432"/>
                    <a:ext cx="5863444" cy="0"/>
                  </a:xfrm>
                  <a:prstGeom prst="line">
                    <a:avLst/>
                  </a:prstGeom>
                  <a:ln>
                    <a:solidFill>
                      <a:srgbClr val="234CA6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1" name="Connettore diritto 30">
                    <a:extLst>
                      <a:ext uri="{FF2B5EF4-FFF2-40B4-BE49-F238E27FC236}">
                        <a16:creationId xmlns:a16="http://schemas.microsoft.com/office/drawing/2014/main" id="{D153D53D-D19C-4681-A3CE-A13E20BE7DB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305053" y="4151832"/>
                    <a:ext cx="4762461" cy="0"/>
                  </a:xfrm>
                  <a:prstGeom prst="line">
                    <a:avLst/>
                  </a:prstGeom>
                  <a:ln>
                    <a:solidFill>
                      <a:srgbClr val="234CA6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33" name="Rettangolo 32">
                  <a:extLst>
                    <a:ext uri="{FF2B5EF4-FFF2-40B4-BE49-F238E27FC236}">
                      <a16:creationId xmlns:a16="http://schemas.microsoft.com/office/drawing/2014/main" id="{E25AC40D-7767-4CCD-A665-8FC638C9C7D0}"/>
                    </a:ext>
                  </a:extLst>
                </p:cNvPr>
                <p:cNvSpPr/>
                <p:nvPr/>
              </p:nvSpPr>
              <p:spPr>
                <a:xfrm>
                  <a:off x="5728395" y="5751445"/>
                  <a:ext cx="3168617" cy="998752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it-IT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 Light" panose="020F0302020204030204" pitchFamily="34" charset="0"/>
                      <a:ea typeface="+mn-ea"/>
                      <a:cs typeface="Calibri Light" panose="020F0302020204030204" pitchFamily="34" charset="0"/>
                    </a:rPr>
                    <a:t>DIMOSTRARE CHE IL CONSORZIO HA COMPETENZE SU OPEN SCIENCE</a:t>
                  </a:r>
                </a:p>
              </p:txBody>
            </p:sp>
          </p:grpSp>
          <p:sp>
            <p:nvSpPr>
              <p:cNvPr id="8" name="Rettangolo con angoli arrotondati 7">
                <a:extLst>
                  <a:ext uri="{FF2B5EF4-FFF2-40B4-BE49-F238E27FC236}">
                    <a16:creationId xmlns:a16="http://schemas.microsoft.com/office/drawing/2014/main" id="{3E0E4F7D-5519-4F42-80E2-39639E341F1B}"/>
                  </a:ext>
                </a:extLst>
              </p:cNvPr>
              <p:cNvSpPr/>
              <p:nvPr/>
            </p:nvSpPr>
            <p:spPr>
              <a:xfrm>
                <a:off x="1239141" y="3055673"/>
                <a:ext cx="2982482" cy="217338"/>
              </a:xfrm>
              <a:prstGeom prst="roundRect">
                <a:avLst/>
              </a:prstGeom>
              <a:noFill/>
              <a:ln>
                <a:solidFill>
                  <a:srgbClr val="1843A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EE7DBBCF-9339-4D23-B714-2E9000ED6578}"/>
                </a:ext>
              </a:extLst>
            </p:cNvPr>
            <p:cNvSpPr/>
            <p:nvPr/>
          </p:nvSpPr>
          <p:spPr>
            <a:xfrm>
              <a:off x="123093" y="2096489"/>
              <a:ext cx="1688121" cy="81134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 pitchFamily="34" charset="0"/>
                  <a:ea typeface="+mn-ea"/>
                  <a:cs typeface="Calibri Light" panose="020F0302020204030204" pitchFamily="34" charset="0"/>
                </a:rPr>
                <a:t>COME IMPLEMENTARE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01524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ED61FD5-237C-4124-B391-3BA29465C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416" y="5951890"/>
            <a:ext cx="7886700" cy="1325559"/>
          </a:xfrm>
        </p:spPr>
        <p:txBody>
          <a:bodyPr/>
          <a:lstStyle/>
          <a:p>
            <a:pPr algn="r"/>
            <a:r>
              <a:rPr lang="it-IT" b="1" dirty="0">
                <a:solidFill>
                  <a:schemeClr val="bg1"/>
                </a:solidFill>
              </a:rPr>
              <a:t>… grazie e… ora tocca a voi!</a:t>
            </a:r>
            <a:br>
              <a:rPr lang="it-IT" b="1" dirty="0">
                <a:solidFill>
                  <a:schemeClr val="bg1"/>
                </a:solidFill>
              </a:rPr>
            </a:br>
            <a:endParaRPr lang="it-IT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64625"/>
      </p:ext>
    </p:extLst>
  </p:cSld>
  <p:clrMapOvr>
    <a:masterClrMapping/>
  </p:clrMapOvr>
</p:sld>
</file>

<file path=ppt/theme/theme1.xml><?xml version="1.0" encoding="utf-8"?>
<a:theme xmlns:a="http://schemas.openxmlformats.org/drawingml/2006/main" name="6_Office Theme">
  <a:themeElements>
    <a:clrScheme name="Personalizzato 19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Personalizzato 21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0_Tema di Office">
  <a:themeElements>
    <a:clrScheme name="Personalizzato 2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000000"/>
      </a:folHlink>
    </a:clrScheme>
    <a:fontScheme name="Tema di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1_Tema di Office">
  <a:themeElements>
    <a:clrScheme name="Personalizzato 19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Tema di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9_Tema di Office">
  <a:themeElements>
    <a:clrScheme name="Personalizzato 2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000000"/>
      </a:folHlink>
    </a:clrScheme>
    <a:fontScheme name="Tema di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Tema di Office">
  <a:themeElements>
    <a:clrScheme name="Personalizzato 19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Tema di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1_Office Theme">
  <a:themeElements>
    <a:clrScheme name="Personalizzato 5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FFFFFF"/>
      </a:hlink>
      <a:folHlink>
        <a:srgbClr val="00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12_Office Theme">
  <a:themeElements>
    <a:clrScheme name="Personalizzato 2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3_Office Theme">
  <a:themeElements>
    <a:clrScheme name="Personalizzato 19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20_Tema di Office">
  <a:themeElements>
    <a:clrScheme name="Personalizzato 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62626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5_Office Theme">
  <a:themeElements>
    <a:clrScheme name="Personalizzato 21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3_Office Theme">
  <a:themeElements>
    <a:clrScheme name="Personalizzato 19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Personalizzato 2">
      <a:majorFont>
        <a:latin typeface="Calibri Light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2_Tema di Office">
  <a:themeElements>
    <a:clrScheme name="Personalizzato 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C0C0C"/>
      </a:hlink>
      <a:folHlink>
        <a:srgbClr val="26262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4_Office Theme">
  <a:themeElements>
    <a:clrScheme name="Personalizzato 13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606060"/>
      </a:hlink>
      <a:folHlink>
        <a:srgbClr val="00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2_Office Theme">
  <a:themeElements>
    <a:clrScheme name="Personalizzato 2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000000"/>
      </a:hlink>
      <a:folHlink>
        <a:srgbClr val="00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ersonalizzato 2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000000"/>
    </a:hlink>
    <a:folHlink>
      <a:srgbClr val="919191"/>
    </a:folHlink>
  </a:clrScheme>
</a:themeOverride>
</file>

<file path=ppt/theme/themeOverride2.xml><?xml version="1.0" encoding="utf-8"?>
<a:themeOverride xmlns:a="http://schemas.openxmlformats.org/drawingml/2006/main">
  <a:clrScheme name="Personalizzato 2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000000"/>
    </a:hlink>
    <a:folHlink>
      <a:srgbClr val="919191"/>
    </a:folHlink>
  </a:clrScheme>
</a:themeOverride>
</file>

<file path=ppt/theme/themeOverride3.xml><?xml version="1.0" encoding="utf-8"?>
<a:themeOverride xmlns:a="http://schemas.openxmlformats.org/drawingml/2006/main">
  <a:clrScheme name="Personalizzato 2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000000"/>
    </a:hlink>
    <a:folHlink>
      <a:srgbClr val="919191"/>
    </a:folHlink>
  </a:clrScheme>
</a:themeOverride>
</file>

<file path=ppt/theme/themeOverride4.xml><?xml version="1.0" encoding="utf-8"?>
<a:themeOverride xmlns:a="http://schemas.openxmlformats.org/drawingml/2006/main">
  <a:clrScheme name="Personalizzato 2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000000"/>
    </a:hlink>
    <a:folHlink>
      <a:srgbClr val="919191"/>
    </a:folHlink>
  </a:clrScheme>
</a:themeOverride>
</file>

<file path=ppt/theme/themeOverride5.xml><?xml version="1.0" encoding="utf-8"?>
<a:themeOverride xmlns:a="http://schemas.openxmlformats.org/drawingml/2006/main">
  <a:clrScheme name="Personalizzato 2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000000"/>
    </a:hlink>
    <a:folHlink>
      <a:srgbClr val="919191"/>
    </a:folHlink>
  </a:clrScheme>
</a:themeOverride>
</file>

<file path=ppt/theme/themeOverride6.xml><?xml version="1.0" encoding="utf-8"?>
<a:themeOverride xmlns:a="http://schemas.openxmlformats.org/drawingml/2006/main">
  <a:clrScheme name="Personalizzato 2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000000"/>
    </a:hlink>
    <a:folHlink>
      <a:srgbClr val="919191"/>
    </a:folHlink>
  </a:clrScheme>
</a:themeOverride>
</file>

<file path=ppt/theme/themeOverride7.xml><?xml version="1.0" encoding="utf-8"?>
<a:themeOverride xmlns:a="http://schemas.openxmlformats.org/drawingml/2006/main">
  <a:clrScheme name="Personalizzato 2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000000"/>
    </a:hlink>
    <a:folHlink>
      <a:srgbClr val="9191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30991</TotalTime>
  <Words>4096</Words>
  <Application>Microsoft Office PowerPoint</Application>
  <PresentationFormat>Presentazione su schermo (4:3)</PresentationFormat>
  <Paragraphs>588</Paragraphs>
  <Slides>103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5</vt:i4>
      </vt:variant>
      <vt:variant>
        <vt:lpstr>Tema</vt:lpstr>
      </vt:variant>
      <vt:variant>
        <vt:i4>15</vt:i4>
      </vt:variant>
      <vt:variant>
        <vt:lpstr>Titoli diapositive</vt:lpstr>
      </vt:variant>
      <vt:variant>
        <vt:i4>103</vt:i4>
      </vt:variant>
    </vt:vector>
  </HeadingPairs>
  <TitlesOfParts>
    <vt:vector size="123" baseType="lpstr">
      <vt:lpstr>Arial</vt:lpstr>
      <vt:lpstr>Calibri</vt:lpstr>
      <vt:lpstr>Calibri Light</vt:lpstr>
      <vt:lpstr>Times New Roman</vt:lpstr>
      <vt:lpstr>Wingdings 2</vt:lpstr>
      <vt:lpstr>6_Office Theme</vt:lpstr>
      <vt:lpstr>Office Theme</vt:lpstr>
      <vt:lpstr>10_Tema di Office</vt:lpstr>
      <vt:lpstr>11_Tema di Office</vt:lpstr>
      <vt:lpstr>9_Tema di Office</vt:lpstr>
      <vt:lpstr>4_Tema di Office</vt:lpstr>
      <vt:lpstr>11_Office Theme</vt:lpstr>
      <vt:lpstr>12_Office Theme</vt:lpstr>
      <vt:lpstr>3_Office Theme</vt:lpstr>
      <vt:lpstr>20_Tema di Office</vt:lpstr>
      <vt:lpstr>5_Office Theme</vt:lpstr>
      <vt:lpstr>13_Office Theme</vt:lpstr>
      <vt:lpstr>12_Tema di Office</vt:lpstr>
      <vt:lpstr>4_Office Theme</vt:lpstr>
      <vt:lpstr>2_Office Theme</vt:lpstr>
      <vt:lpstr>Presentazione standard di PowerPoint</vt:lpstr>
      <vt:lpstr>La strada davanti a noi</vt:lpstr>
      <vt:lpstr>…se non ora, quando?</vt:lpstr>
      <vt:lpstr>Presentazione standard di PowerPoint</vt:lpstr>
      <vt:lpstr>[reminder #1]</vt:lpstr>
      <vt:lpstr>…su cosa punterei #1</vt:lpstr>
      <vt:lpstr>Presentazione standard di PowerPoint</vt:lpstr>
      <vt:lpstr>[reminder #2]</vt:lpstr>
      <vt:lpstr>…su cosa punterei #2</vt:lpstr>
      <vt:lpstr>[reminder #3]</vt:lpstr>
      <vt:lpstr>…su cosa punterei #3</vt:lpstr>
      <vt:lpstr>[reminder #4]</vt:lpstr>
      <vt:lpstr>…su cosa punterei #4</vt:lpstr>
      <vt:lpstr>[reminder #4 BIS]</vt:lpstr>
      <vt:lpstr>[reminder #5]</vt:lpstr>
      <vt:lpstr>…su cosa punterei #5</vt:lpstr>
      <vt:lpstr>[reminder #6]</vt:lpstr>
      <vt:lpstr>…su cosa punterei #6</vt:lpstr>
      <vt:lpstr>[tempo di ripensare i ruoli]</vt:lpstr>
      <vt:lpstr>… [nuovi giocatori: MIUR] [???]</vt:lpstr>
      <vt:lpstr>Obiettivi</vt:lpstr>
      <vt:lpstr>…per questo serve la Open Science</vt:lpstr>
      <vt:lpstr>…Open Science in HEU</vt:lpstr>
      <vt:lpstr>…verso l’Open Science</vt:lpstr>
      <vt:lpstr>Storie di vita vissuta</vt:lpstr>
      <vt:lpstr>Help</vt:lpstr>
      <vt:lpstr>Presentazione standard di PowerPoint</vt:lpstr>
      <vt:lpstr>«make science fit for the 21th century»</vt:lpstr>
      <vt:lpstr>Verso l’Open Science</vt:lpstr>
      <vt:lpstr>…su cosa punterei #7</vt:lpstr>
      <vt:lpstr>EOSC! 23 novembre 2018</vt:lpstr>
      <vt:lpstr>EOSC NON È UNA BIG BOX</vt:lpstr>
      <vt:lpstr>EOSC</vt:lpstr>
      <vt:lpstr>EOSC: Open Science «new normal»</vt:lpstr>
      <vt:lpstr>EOSC association</vt:lpstr>
      <vt:lpstr>ICDI</vt:lpstr>
      <vt:lpstr>Presentazione standard di PowerPoint</vt:lpstr>
      <vt:lpstr>Horizon Europe strategic plan</vt:lpstr>
      <vt:lpstr>Presentazione standard di PowerPoint</vt:lpstr>
      <vt:lpstr>Impact pathway indicators</vt:lpstr>
      <vt:lpstr>Dissemination and exploitation</vt:lpstr>
      <vt:lpstr>[significa che sono sempre obbligato a pubblicare e non posso brevettare? NO]</vt:lpstr>
      <vt:lpstr>[Patents and Open Science]</vt:lpstr>
      <vt:lpstr>[Patents and Open Science]</vt:lpstr>
      <vt:lpstr>[Patents and Open Science]</vt:lpstr>
      <vt:lpstr>Equilibrio</vt:lpstr>
      <vt:lpstr>Sfruttamento</vt:lpstr>
      <vt:lpstr>Horizon Europe – Grant Agreement</vt:lpstr>
      <vt:lpstr>Presentazione standard di PowerPoint</vt:lpstr>
      <vt:lpstr>Horizon Europe documenti rilevanti</vt:lpstr>
      <vt:lpstr>Horizon Europe  documenti rilevanti</vt:lpstr>
      <vt:lpstr>Open Science in HEU</vt:lpstr>
      <vt:lpstr>Horizon Europe</vt:lpstr>
      <vt:lpstr>Horizon Europe</vt:lpstr>
      <vt:lpstr>Elementi obbligatori e non</vt:lpstr>
      <vt:lpstr>Elementi obbligatori e non</vt:lpstr>
      <vt:lpstr>Open Science in HEU</vt:lpstr>
      <vt:lpstr>Presentazione standard di PowerPoint</vt:lpstr>
      <vt:lpstr>Obblighi / testi</vt:lpstr>
      <vt:lpstr>HEU – Grant Agreement - TESTI</vt:lpstr>
      <vt:lpstr>HEU – Grant Agreement - TESTI</vt:lpstr>
      <vt:lpstr>HEU – Grant Agreement - TESTI</vt:lpstr>
      <vt:lpstr>Mandatory OS practices /testi / riepilogo</vt:lpstr>
      <vt:lpstr>[IL DEPOSITO]</vt:lpstr>
      <vt:lpstr>Preliminari: Open su cosa?</vt:lpstr>
      <vt:lpstr>TESTI Tre modi per essere conformi</vt:lpstr>
      <vt:lpstr>Come fare / 1. pubblico in ORE</vt:lpstr>
      <vt:lpstr>Come fare / 2. Pubblico su una rivista Open Access</vt:lpstr>
      <vt:lpstr>Come fare / 3. Pubblico su una rivista tradizionale </vt:lpstr>
      <vt:lpstr>Come fare / 3. Pubblico su una rivista tradizionale </vt:lpstr>
      <vt:lpstr>[nota bene]</vt:lpstr>
      <vt:lpstr>«ARCHIVIO AFFIDABILE»</vt:lpstr>
      <vt:lpstr>Right retention clause</vt:lpstr>
      <vt:lpstr>[PlanS alla riscossa]</vt:lpstr>
      <vt:lpstr>Obblighi / dati</vt:lpstr>
      <vt:lpstr>HEU – Grant Agreement - DATI</vt:lpstr>
      <vt:lpstr>HEU – Grant Agreement - DATI</vt:lpstr>
      <vt:lpstr>HEU – Grant Agreement - DATI</vt:lpstr>
      <vt:lpstr>Deposito dei dati</vt:lpstr>
      <vt:lpstr>Deposito dei dati</vt:lpstr>
      <vt:lpstr>Deposito dei dati</vt:lpstr>
      <vt:lpstr>… servono i dati FAIR [machine readable]</vt:lpstr>
      <vt:lpstr>FAIR principles</vt:lpstr>
      <vt:lpstr>[i tre passi fondamentali] </vt:lpstr>
      <vt:lpstr>FAIR/Open</vt:lpstr>
      <vt:lpstr>Mandatory OS practices / dati / riepilogo</vt:lpstr>
      <vt:lpstr>Mandatory OS practices / validazione / riepilogo</vt:lpstr>
      <vt:lpstr>Pratiche raccomandate</vt:lpstr>
      <vt:lpstr>Pratiche raccomandate / 1</vt:lpstr>
      <vt:lpstr>Open Science in HEU</vt:lpstr>
      <vt:lpstr>Pratiche raccomandate / metodo / Open Science</vt:lpstr>
      <vt:lpstr>Presentazione standard di PowerPoint</vt:lpstr>
      <vt:lpstr>[Guide]</vt:lpstr>
      <vt:lpstr>…verso l’Open Science</vt:lpstr>
      <vt:lpstr>…verso l’Open Science</vt:lpstr>
      <vt:lpstr>[Guide]</vt:lpstr>
      <vt:lpstr>Pratiche raccomandate / metodologia / gestione dati</vt:lpstr>
      <vt:lpstr>Presentazione standard di PowerPoint</vt:lpstr>
      <vt:lpstr>[Guide]</vt:lpstr>
      <vt:lpstr>DMP template Horizon Europe</vt:lpstr>
      <vt:lpstr>Pratiche raccomandate / dissemination</vt:lpstr>
      <vt:lpstr>Pratiche raccomandate / qualità implementazione</vt:lpstr>
      <vt:lpstr>… grazie e… ora tocca a voi!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gallo</dc:creator>
  <cp:lastModifiedBy>Elena Giglia</cp:lastModifiedBy>
  <cp:revision>851</cp:revision>
  <dcterms:created xsi:type="dcterms:W3CDTF">2016-09-25T07:18:00Z</dcterms:created>
  <dcterms:modified xsi:type="dcterms:W3CDTF">2022-04-26T19:44:47Z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iveCommonsLicenseID">
    <vt:lpwstr>standard&amp;commercial=y&amp;derivatives=sa&amp;jurisdiction=</vt:lpwstr>
  </property>
  <property fmtid="{D5CDD505-2E9C-101B-9397-08002B2CF9AE}" pid="3" name="CreativeCommonsLicenseURL">
    <vt:lpwstr>http://creativecommons.org/licenses/by-sa/4.0/</vt:lpwstr>
  </property>
  <property fmtid="{D5CDD505-2E9C-101B-9397-08002B2CF9AE}" pid="4" name="CreativeCommonsLicenseXml">
    <vt:lpwstr>&lt;?xml version="1.0" encoding="utf-8"?&gt;&lt;result&gt;&lt;license-uri&gt;http://creativecommons.org/licenses/by-sa/4.0/&lt;/license-uri&gt;&lt;license-name&gt;Attribution-ShareAlike 4.0 International&lt;/license-name&gt;&lt;deprecated&gt;false&lt;/deprecated&gt;&lt;rdf&gt;&lt;rdf:RDF xmlns="http://creativec</vt:lpwstr>
  </property>
</Properties>
</file>