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0" r:id="rId3"/>
    <p:sldMasterId id="2147483702" r:id="rId4"/>
    <p:sldMasterId id="2147483714" r:id="rId5"/>
    <p:sldMasterId id="2147483726" r:id="rId6"/>
    <p:sldMasterId id="2147483738" r:id="rId7"/>
    <p:sldMasterId id="2147483750" r:id="rId8"/>
  </p:sldMasterIdLst>
  <p:sldIdLst>
    <p:sldId id="257" r:id="rId9"/>
    <p:sldId id="1214" r:id="rId10"/>
    <p:sldId id="1488" r:id="rId11"/>
    <p:sldId id="1354" r:id="rId12"/>
    <p:sldId id="1310" r:id="rId13"/>
    <p:sldId id="1232" r:id="rId14"/>
    <p:sldId id="1344" r:id="rId15"/>
    <p:sldId id="696" r:id="rId16"/>
    <p:sldId id="660" r:id="rId17"/>
    <p:sldId id="1489" r:id="rId18"/>
    <p:sldId id="1572" r:id="rId19"/>
    <p:sldId id="1575" r:id="rId20"/>
    <p:sldId id="1351" r:id="rId21"/>
    <p:sldId id="1573" r:id="rId22"/>
    <p:sldId id="717" r:id="rId23"/>
    <p:sldId id="141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56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9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750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6549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1122361"/>
            <a:ext cx="77724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  <a:prstGeom prst="rect">
            <a:avLst/>
          </a:prstGeo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it-IT"/>
              <a:t>Fare clic per modificare lo stile del sottotitolo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44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28650" y="1825627"/>
            <a:ext cx="7886700" cy="4351336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0379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90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ibri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4111202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46048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843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880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48169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289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58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515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1423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07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2176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5651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652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54970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412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86765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47312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64232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7475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51449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3417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5025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47076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8702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78432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1122361"/>
            <a:ext cx="77724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E.Giglia, Open Access, ovvero...                                                   Aviano 23 settembre 2015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E08A330-3D36-4C64-BDF2-2D8EA2147DF8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033167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21504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6EC384-CBCD-46E3-BE5B-52F157BD147B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2197750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E.Giglia, Open Access, ovvero...                                                   Aviano 23 settembre 2015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0D7C7E3-8E4E-480E-8383-0CC68CB0DD88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26430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28650" y="1825627"/>
            <a:ext cx="38862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29149" y="1825627"/>
            <a:ext cx="38862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E.Giglia, Open Access, ovvero...                                                   Aviano 23 settembre 2015</a:t>
            </a: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29E651-261B-4B2D-A0C4-6605BA0E90E6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79741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38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9838" y="1681160"/>
            <a:ext cx="3868341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29838" y="2505071"/>
            <a:ext cx="386834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388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388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E.Giglia, Open Access, ovvero...                                                   Aviano 23 settembre 2015</a:t>
            </a:r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24CA1A-F4C4-41A6-86AE-15F1FEC6098A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4161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E.Giglia, Open Access, ovvero...                                                   Aviano 23 settembre 2015</a:t>
            </a: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8ED26-7C86-4E33-9C14-C64E947DAE03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93578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E.Giglia, Open Access, ovvero...                                                   Aviano 23 settembre 2015</a:t>
            </a:r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ED4D80-6347-4771-A2BD-5748EBADB03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8365968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887388" y="987423"/>
            <a:ext cx="4629149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77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E.Giglia, Open Access, ovvero...                                                   Aviano 23 settembre 2015</a:t>
            </a: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B35F67-1347-460A-ACC5-AF9FB66B5B41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1781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3887388" y="987423"/>
            <a:ext cx="4629149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77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E.Giglia, Open Access, ovvero...                                                   Aviano 23 settembre 2015</a:t>
            </a: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39C2C6-DCA4-4995-9CF0-7775A48FB1C3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85734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E.Giglia, Open Access, ovvero...                                                   Aviano 23 settembre 2015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04CB9D-3A65-4CB7-B526-E66188783421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81908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543675" y="365129"/>
            <a:ext cx="1971674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628650" y="365129"/>
            <a:ext cx="5800725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23/09/2015</a:t>
            </a: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E.Giglia, Open Access, ovvero...                                                   Aviano 23 settembre 2015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83238E1-FC1E-461D-ABE2-62CD8906F76B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4380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52025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6378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2122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617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5259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7458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063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1242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917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8423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8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66005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824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1122361"/>
            <a:ext cx="77724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143000" y="3602041"/>
            <a:ext cx="6858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F9851BAC-C1C2-4349-AC5E-5A78A6EDF4E9}" type="datetime1">
              <a:rPr lang="it-IT"/>
              <a:pPr/>
              <a:t>22/04/2022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B9190B55-E669-43D9-9DA0-2D935306A55A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587254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898B5CDC-8CD4-4BE8-BF03-3681E00264E6}" type="datetime1">
              <a:rPr lang="it-IT"/>
              <a:pPr/>
              <a:t>22/04/2022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BF67821E-819E-40D6-B7A8-741559CB7230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9926029"/>
      </p:ext>
    </p:extLst>
  </p:cSld>
  <p:clrMapOvr>
    <a:masterClrMapping/>
  </p:clrMapOvr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3885" y="1709735"/>
            <a:ext cx="78867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3885" y="4589465"/>
            <a:ext cx="7886700" cy="1500182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C854A129-2796-4048-9271-024EC1253151}" type="datetime1">
              <a:rPr lang="it-IT"/>
              <a:pPr/>
              <a:t>22/04/2022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DDFC10FE-5ECA-4CD6-848A-F29F9C6550AC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2487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628650" y="1825627"/>
            <a:ext cx="38862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629149" y="1825627"/>
            <a:ext cx="3886200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F2210C08-08D7-4AD5-AF72-882CA98AC420}" type="datetime1">
              <a:rPr lang="it-IT"/>
              <a:pPr/>
              <a:t>22/04/2022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9DC37031-DED2-464B-945A-C53E5806452E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7143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38" y="365129"/>
            <a:ext cx="78867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9838" y="1681160"/>
            <a:ext cx="3868341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29838" y="2505071"/>
            <a:ext cx="3868341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29149" y="1681160"/>
            <a:ext cx="3887388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629149" y="2505071"/>
            <a:ext cx="3887388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564E457D-4569-456B-8BF5-2241C0427129}" type="datetime1">
              <a:rPr lang="it-IT"/>
              <a:pPr/>
              <a:t>22/04/2022</a:t>
            </a:fld>
            <a:endParaRPr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63532333-08BD-46E7-AD14-9D911E15A1F9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6119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4041AF70-C230-4CCD-B690-BA2D2753D5FC}" type="datetime1">
              <a:rPr lang="it-IT"/>
              <a:pPr/>
              <a:t>22/04/2022</a:t>
            </a:fld>
            <a:endParaRPr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7E5F3E88-6760-498A-BB08-D65BDBE51595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056111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7DEC27AC-D1DF-4B0F-A46A-4DB364C3F4FD}" type="datetime1">
              <a:rPr lang="it-IT"/>
              <a:pPr/>
              <a:t>22/04/2022</a:t>
            </a:fld>
            <a:endParaRPr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01C94580-FFCA-4620-A653-6CE02B0D53AC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9603618"/>
      </p:ext>
    </p:extLst>
  </p:cSld>
  <p:clrMapOvr>
    <a:masterClrMapping/>
  </p:clrMapOvr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887388" y="987423"/>
            <a:ext cx="4629149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77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5AB81721-0787-4ACD-8DEE-0CA99518E6C9}" type="datetime1">
              <a:rPr lang="it-IT"/>
              <a:pPr/>
              <a:t>22/04/2022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B54ABB31-E6AC-4473-A8A0-09199309F9ED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67221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38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3887388" y="987423"/>
            <a:ext cx="4629149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29838" y="2057400"/>
            <a:ext cx="2949177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F5378B03-A239-4D61-8FFC-255FA996E9D5}" type="datetime1">
              <a:rPr lang="it-IT"/>
              <a:pPr/>
              <a:t>22/04/2022</a:t>
            </a:fld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3F56F163-3E89-4CC5-9258-0304F051EB2A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000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25148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29C98275-510F-4066-8083-59A2F42EE43D}" type="datetime1">
              <a:rPr lang="it-IT"/>
              <a:pPr/>
              <a:t>22/04/2022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7E0B05C2-3D0B-452D-AAEA-AFE12F403A2C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77481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543675" y="365129"/>
            <a:ext cx="1971674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628650" y="365129"/>
            <a:ext cx="5800725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D30312B5-D470-4878-AED8-723FD96C5500}" type="datetime1">
              <a:rPr lang="it-IT"/>
              <a:pPr/>
              <a:t>22/04/2022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CECBA1A3-5517-4BDE-8B8C-E2DEA2EE77A7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30938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171639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688189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806659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56194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03641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5525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293823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7518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004252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439927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48430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754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187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6D2E0-DFB1-4E7D-A579-06C01921E05E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56606-24CB-4381-80EC-6F062EB742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907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628650" y="365129"/>
            <a:ext cx="78867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7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it-IT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it-IT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43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ADC8E9-5214-445A-B78E-49944BD84F41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21/04/2022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A0BC9-E706-472A-879B-52EF9B2DE18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053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628650" y="365129"/>
            <a:ext cx="78867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645D538A-35A3-4829-AFD5-B6065290E0D5}" type="datetime1">
              <a:rPr lang="it-IT"/>
              <a:pPr lvl="0"/>
              <a:t>22/04/2022</a:t>
            </a:fld>
            <a:endParaRPr lang="it-IT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028949" y="6356351"/>
            <a:ext cx="3086099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457949" y="6356351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E92C753-84AF-456E-9526-DCAB0D0D851E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243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it-IT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it-IT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DC8E9-5214-445A-B78E-49944BD84F4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22/04/2022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A0BC9-E706-472A-879B-52EF9B2DE18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3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628650" y="365129"/>
            <a:ext cx="78867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/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fld id="{51B538A0-29DF-4A8C-A4AD-6B52E21AB146}" type="datetime1">
              <a:rPr lang="it-IT"/>
              <a:pPr/>
              <a:t>22/04/2022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028949" y="6356351"/>
            <a:ext cx="3086099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457949" y="6356351"/>
            <a:ext cx="20574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fld id="{2B6C3332-89B3-40CE-AA32-D22B3666B536}" type="slidenum">
              <a:rPr/>
              <a:pPr/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320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it-IT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it-IT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DC8E9-5214-445A-B78E-49944BD84F41}" type="datetimeFigureOut">
              <a:rPr lang="it-IT" smtClean="0"/>
              <a:t>22/04/2022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A0BC9-E706-472A-879B-52EF9B2DE1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340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/4.0/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erc.europa.eu/news-events/magazine/open-science-needs-no-martyrs-we-must-recognize-need-reform" TargetMode="Externa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6.xml"/><Relationship Id="rId6" Type="http://schemas.openxmlformats.org/officeDocument/2006/relationships/hyperlink" Target="https://www.theguardian.com/books/2022/apr/11/the-big-idea-should-we-get-rid-of-the-scientific-paper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hyperlink" Target="https://ec.europa.eu/eusurvey/runner/6d55d745-201f-a85d-a3c2-e15f05b7b20a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png"/><Relationship Id="rId5" Type="http://schemas.openxmlformats.org/officeDocument/2006/relationships/hyperlink" Target="https://ec.europa.eu/info/news/process-towards-agreement-reforming-research-assessment-2022-jan-18_en" TargetMode="Externa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hyperlink" Target="https://doi.org/10.5281/zenodo.552663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66.xml"/><Relationship Id="rId6" Type="http://schemas.openxmlformats.org/officeDocument/2006/relationships/hyperlink" Target="https://www.coalition-s.org/resources/rights-retention-strategy/" TargetMode="Externa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7.xml"/><Relationship Id="rId6" Type="http://schemas.openxmlformats.org/officeDocument/2006/relationships/hyperlink" Target="https://ec.europa.eu/info/funding-tenders/opportunities/docs/2021-2027/horizon/temp-form/af/af_he-ria-ia_en.pdf" TargetMode="External"/><Relationship Id="rId5" Type="http://schemas.openxmlformats.org/officeDocument/2006/relationships/image" Target="../media/image49.png"/><Relationship Id="rId4" Type="http://schemas.openxmlformats.org/officeDocument/2006/relationships/hyperlink" Target="https://ec.europa.eu/research/participants/docs/h2020-funding-guide/other/event210421.ht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33.xml"/><Relationship Id="rId4" Type="http://schemas.openxmlformats.org/officeDocument/2006/relationships/hyperlink" Target="https://twitter.com/CaAl/status/96627993602895872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rori.figshare.com/articles/report/Scholarly_communication_in_times_of_crisis_The_response_of_the_scholarly_communication_system_to_the_COVID-19_pandemic/17125394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hyperlink" Target="https://digitalscience.figshare.com/articles/report/The_State_of_Open_Data_2021/17061347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twitter.com/raphavisses/status/1489632395238256645?s=20&amp;t=D4H4GuGiLI4zdVSvAQrHP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6.png"/><Relationship Id="rId5" Type="http://schemas.openxmlformats.org/officeDocument/2006/relationships/hyperlink" Target="https://www.force11.org/group/fairgroup/fairprinciples" TargetMode="Externa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hyperlink" Target="https://ec.europa.eu/info/sites/info/files/turning_fair_into_reality_1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5.xml"/><Relationship Id="rId4" Type="http://schemas.openxmlformats.org/officeDocument/2006/relationships/hyperlink" Target="https://en.unesco.org/sites/default/files/open_science_brochure_en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2.xml"/><Relationship Id="rId4" Type="http://schemas.openxmlformats.org/officeDocument/2006/relationships/hyperlink" Target="http://hdl.handle.net/11858/00-001M-0000-0026-C274-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15035B9-56BA-4794-B4EC-D688FA7DA3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6584" y="3970064"/>
            <a:ext cx="3886200" cy="2387600"/>
          </a:xfrm>
        </p:spPr>
        <p:txBody>
          <a:bodyPr>
            <a:normAutofit fontScale="90000"/>
          </a:bodyPr>
          <a:lstStyle/>
          <a:p>
            <a:r>
              <a:rPr lang="it-IT" sz="4800" dirty="0">
                <a:solidFill>
                  <a:schemeClr val="bg1"/>
                </a:solidFill>
              </a:rPr>
              <a:t>10 </a:t>
            </a:r>
            <a:r>
              <a:rPr lang="it-IT" sz="4800" dirty="0" err="1">
                <a:solidFill>
                  <a:schemeClr val="bg1"/>
                </a:solidFill>
              </a:rPr>
              <a:t>questions</a:t>
            </a:r>
            <a:r>
              <a:rPr lang="it-IT" sz="4800" dirty="0">
                <a:solidFill>
                  <a:schemeClr val="bg1"/>
                </a:solidFill>
              </a:rPr>
              <a:t> and 3 points on</a:t>
            </a:r>
            <a:br>
              <a:rPr lang="it-IT" sz="4800" dirty="0">
                <a:solidFill>
                  <a:schemeClr val="bg1"/>
                </a:solidFill>
              </a:rPr>
            </a:br>
            <a:r>
              <a:rPr lang="it-IT" sz="4800" dirty="0">
                <a:solidFill>
                  <a:schemeClr val="bg1"/>
                </a:solidFill>
              </a:rPr>
              <a:t>Open Science</a:t>
            </a:r>
            <a:br>
              <a:rPr lang="it-IT" sz="4800" dirty="0">
                <a:solidFill>
                  <a:schemeClr val="bg1"/>
                </a:solidFill>
              </a:rPr>
            </a:br>
            <a:r>
              <a:rPr lang="it-IT" sz="2400" dirty="0">
                <a:solidFill>
                  <a:schemeClr val="bg1"/>
                </a:solidFill>
              </a:rPr>
              <a:t>Elena Giglia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9B2ED9DE-4889-44DC-BCE3-712346F935AD}"/>
              </a:ext>
            </a:extLst>
          </p:cNvPr>
          <p:cNvGrpSpPr/>
          <p:nvPr/>
        </p:nvGrpSpPr>
        <p:grpSpPr>
          <a:xfrm>
            <a:off x="292384" y="445410"/>
            <a:ext cx="1500325" cy="439959"/>
            <a:chOff x="6918902" y="6022647"/>
            <a:chExt cx="2064761" cy="640052"/>
          </a:xfrm>
        </p:grpSpPr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CAB3E7C5-C14F-4EC7-A62C-B829F9FC9C69}"/>
                </a:ext>
              </a:extLst>
            </p:cNvPr>
            <p:cNvGrpSpPr/>
            <p:nvPr/>
          </p:nvGrpSpPr>
          <p:grpSpPr>
            <a:xfrm>
              <a:off x="6918902" y="6022647"/>
              <a:ext cx="2064761" cy="605310"/>
              <a:chOff x="6918902" y="6022647"/>
              <a:chExt cx="2064761" cy="60531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22DC2C2E-8900-4F9B-A30A-79CDA20B218D}"/>
                  </a:ext>
                </a:extLst>
              </p:cNvPr>
              <p:cNvSpPr/>
              <p:nvPr/>
            </p:nvSpPr>
            <p:spPr>
              <a:xfrm>
                <a:off x="6918902" y="6022647"/>
                <a:ext cx="2064761" cy="5988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elena.giglia@unito.it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endParaRPr>
              </a:p>
            </p:txBody>
          </p:sp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E4B56C0B-6F86-468B-90C3-BE09CD575520}"/>
                  </a:ext>
                </a:extLst>
              </p:cNvPr>
              <p:cNvPicPr/>
              <p:nvPr/>
            </p:nvPicPr>
            <p:blipFill rotWithShape="1">
              <a:blip r:embed="rId3"/>
              <a:srcRect l="5603" t="9131" r="88016" b="81461"/>
              <a:stretch/>
            </p:blipFill>
            <p:spPr bwMode="auto">
              <a:xfrm>
                <a:off x="7222363" y="6366348"/>
                <a:ext cx="390525" cy="261609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B3111EF6-8F2A-4FCA-9B5A-1C83BD48CB24}"/>
                </a:ext>
              </a:extLst>
            </p:cNvPr>
            <p:cNvSpPr txBox="1"/>
            <p:nvPr/>
          </p:nvSpPr>
          <p:spPr>
            <a:xfrm>
              <a:off x="7550297" y="6282109"/>
              <a:ext cx="931402" cy="380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@</a:t>
              </a:r>
              <a:r>
                <a:rPr kumimoji="0" lang="it-IT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egiglia</a:t>
              </a:r>
              <a:endPara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27836FE6-8A86-448E-8B7A-2761D6DFDE4F}"/>
              </a:ext>
            </a:extLst>
          </p:cNvPr>
          <p:cNvGrpSpPr/>
          <p:nvPr/>
        </p:nvGrpSpPr>
        <p:grpSpPr>
          <a:xfrm>
            <a:off x="292384" y="6553848"/>
            <a:ext cx="8366760" cy="437191"/>
            <a:chOff x="139504" y="6454146"/>
            <a:chExt cx="8366760" cy="437191"/>
          </a:xfrm>
        </p:grpSpPr>
        <p:pic>
          <p:nvPicPr>
            <p:cNvPr id="12" name="Picture 2" descr="Creative Commons License">
              <a:extLst>
                <a:ext uri="{FF2B5EF4-FFF2-40B4-BE49-F238E27FC236}">
                  <a16:creationId xmlns:a16="http://schemas.microsoft.com/office/drawing/2014/main" id="{1720C152-124E-4F86-84F5-1CBDD256F0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504" y="6454146"/>
              <a:ext cx="838200" cy="295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F7903401-5357-470C-B3DB-2D54AA1C6742}"/>
                </a:ext>
              </a:extLst>
            </p:cNvPr>
            <p:cNvSpPr/>
            <p:nvPr/>
          </p:nvSpPr>
          <p:spPr>
            <a:xfrm>
              <a:off x="977704" y="6491227"/>
              <a:ext cx="752856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  <a:sym typeface="Arial"/>
                </a:rPr>
                <a:t>This work is licensed under a 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  <a:sym typeface="Arial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 4.0 International License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  <a:sym typeface="Arial"/>
                </a:rPr>
                <a:t>.. </a:t>
              </a:r>
              <a:r>
                <a:rPr kumimoji="0" lang="it-IT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Photos</a:t>
              </a:r>
              <a:r>
                <a:rPr kumimoji="0" 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are mine. </a:t>
              </a:r>
              <a:r>
                <a:rPr kumimoji="0" lang="it-IT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Feel</a:t>
              </a:r>
              <a:r>
                <a:rPr kumimoji="0" 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free to </a:t>
              </a:r>
              <a:r>
                <a:rPr kumimoji="0" lang="it-IT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reuse</a:t>
              </a:r>
              <a:r>
                <a:rPr kumimoji="0" 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from </a:t>
              </a:r>
              <a:r>
                <a:rPr kumimoji="0" lang="it-IT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Flickr</a:t>
              </a:r>
              <a:r>
                <a:rPr kumimoji="0" 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/eg65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endParaRPr>
            </a:p>
          </p:txBody>
        </p:sp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27CE656-FAF5-4EA6-9AF3-69EDBEE5C72B}"/>
              </a:ext>
            </a:extLst>
          </p:cNvPr>
          <p:cNvSpPr txBox="1"/>
          <p:nvPr/>
        </p:nvSpPr>
        <p:spPr>
          <a:xfrm>
            <a:off x="6117711" y="254427"/>
            <a:ext cx="2849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+mj-lt"/>
              </a:rPr>
              <a:t>SISSA, Trieste, </a:t>
            </a:r>
            <a:r>
              <a:rPr lang="it-IT" dirty="0" err="1">
                <a:solidFill>
                  <a:schemeClr val="bg1"/>
                </a:solidFill>
                <a:latin typeface="+mj-lt"/>
              </a:rPr>
              <a:t>May</a:t>
            </a:r>
            <a:r>
              <a:rPr lang="it-IT" dirty="0">
                <a:solidFill>
                  <a:schemeClr val="bg1"/>
                </a:solidFill>
                <a:latin typeface="+mj-lt"/>
              </a:rPr>
              <a:t> 2nd 2022</a:t>
            </a:r>
          </a:p>
        </p:txBody>
      </p:sp>
    </p:spTree>
    <p:extLst>
      <p:ext uri="{BB962C8B-B14F-4D97-AF65-F5344CB8AC3E}">
        <p14:creationId xmlns:p14="http://schemas.microsoft.com/office/powerpoint/2010/main" val="308713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7C517E-DD4D-4ED7-B541-B502381F8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[point #2]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936A585E-BC04-415C-BEA4-0FF42F2EA4A9}"/>
              </a:ext>
            </a:extLst>
          </p:cNvPr>
          <p:cNvGrpSpPr/>
          <p:nvPr/>
        </p:nvGrpSpPr>
        <p:grpSpPr>
          <a:xfrm>
            <a:off x="3953321" y="2134173"/>
            <a:ext cx="5043796" cy="4723827"/>
            <a:chOff x="3953321" y="2134173"/>
            <a:chExt cx="5043796" cy="4723827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BA47A774-9BC3-4A3C-9D63-0DB88BFDE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9278" y="2134173"/>
              <a:ext cx="2887839" cy="45247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C0F9D7C3-F661-4B12-A73B-841A73DFF0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3321" y="5234387"/>
              <a:ext cx="2399918" cy="16236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310FF031-67AC-4CF1-B63F-947B12A00F08}"/>
                </a:ext>
              </a:extLst>
            </p:cNvPr>
            <p:cNvSpPr/>
            <p:nvPr/>
          </p:nvSpPr>
          <p:spPr>
            <a:xfrm>
              <a:off x="5153280" y="5690274"/>
              <a:ext cx="354986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  <a:hlinkClick r:id="rId5"/>
                </a:rPr>
                <a:t>Oct</a:t>
              </a:r>
              <a:r>
                <a:rPr kumimoji="0" 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  <a:hlinkClick r:id="rId5"/>
                </a:rPr>
                <a:t>. 28 2021</a:t>
              </a:r>
              <a:r>
                <a:rPr kumimoji="0" 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226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2119FE-CC78-42A8-B97C-E08CD0ED3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Living </a:t>
            </a:r>
            <a:r>
              <a:rPr lang="it-IT" dirty="0" err="1">
                <a:solidFill>
                  <a:schemeClr val="bg1"/>
                </a:solidFill>
              </a:rPr>
              <a:t>documents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instead</a:t>
            </a:r>
            <a:r>
              <a:rPr lang="it-IT" dirty="0">
                <a:solidFill>
                  <a:schemeClr val="bg1"/>
                </a:solidFill>
              </a:rPr>
              <a:t> of living </a:t>
            </a:r>
            <a:r>
              <a:rPr lang="it-IT" dirty="0" err="1">
                <a:solidFill>
                  <a:schemeClr val="bg1"/>
                </a:solidFill>
              </a:rPr>
              <a:t>fossils</a:t>
            </a:r>
            <a:endParaRPr lang="it-IT" dirty="0">
              <a:solidFill>
                <a:schemeClr val="bg1"/>
              </a:solidFill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B462B72B-9411-4A08-9CD8-60EFB9349F7A}"/>
              </a:ext>
            </a:extLst>
          </p:cNvPr>
          <p:cNvGrpSpPr/>
          <p:nvPr/>
        </p:nvGrpSpPr>
        <p:grpSpPr>
          <a:xfrm>
            <a:off x="238013" y="365129"/>
            <a:ext cx="10672694" cy="6366517"/>
            <a:chOff x="277770" y="365129"/>
            <a:chExt cx="10672694" cy="6366517"/>
          </a:xfrm>
        </p:grpSpPr>
        <p:grpSp>
          <p:nvGrpSpPr>
            <p:cNvPr id="34" name="Gruppo 33">
              <a:extLst>
                <a:ext uri="{FF2B5EF4-FFF2-40B4-BE49-F238E27FC236}">
                  <a16:creationId xmlns:a16="http://schemas.microsoft.com/office/drawing/2014/main" id="{816B69ED-6103-4BEE-B05B-AAA693FC5753}"/>
                </a:ext>
              </a:extLst>
            </p:cNvPr>
            <p:cNvGrpSpPr/>
            <p:nvPr/>
          </p:nvGrpSpPr>
          <p:grpSpPr>
            <a:xfrm>
              <a:off x="277770" y="365129"/>
              <a:ext cx="10672694" cy="6366517"/>
              <a:chOff x="277770" y="365129"/>
              <a:chExt cx="10672694" cy="6366517"/>
            </a:xfrm>
          </p:grpSpPr>
          <p:grpSp>
            <p:nvGrpSpPr>
              <p:cNvPr id="32" name="Gruppo 31">
                <a:extLst>
                  <a:ext uri="{FF2B5EF4-FFF2-40B4-BE49-F238E27FC236}">
                    <a16:creationId xmlns:a16="http://schemas.microsoft.com/office/drawing/2014/main" id="{082160D3-EBDE-4FCD-A644-32F969BDADE8}"/>
                  </a:ext>
                </a:extLst>
              </p:cNvPr>
              <p:cNvGrpSpPr/>
              <p:nvPr/>
            </p:nvGrpSpPr>
            <p:grpSpPr>
              <a:xfrm>
                <a:off x="277770" y="365129"/>
                <a:ext cx="8588460" cy="6366517"/>
                <a:chOff x="277770" y="365128"/>
                <a:chExt cx="8588460" cy="6366517"/>
              </a:xfrm>
            </p:grpSpPr>
            <p:pic>
              <p:nvPicPr>
                <p:cNvPr id="9" name="Immagine 8">
                  <a:extLst>
                    <a:ext uri="{FF2B5EF4-FFF2-40B4-BE49-F238E27FC236}">
                      <a16:creationId xmlns:a16="http://schemas.microsoft.com/office/drawing/2014/main" id="{F71EAF73-EDF8-42DF-A917-BCF9AE3FF6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77770" y="1690687"/>
                  <a:ext cx="5056257" cy="3727479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grpSp>
              <p:nvGrpSpPr>
                <p:cNvPr id="31" name="Gruppo 30">
                  <a:extLst>
                    <a:ext uri="{FF2B5EF4-FFF2-40B4-BE49-F238E27FC236}">
                      <a16:creationId xmlns:a16="http://schemas.microsoft.com/office/drawing/2014/main" id="{8BE78965-22BC-4075-B645-87042C32AB68}"/>
                    </a:ext>
                  </a:extLst>
                </p:cNvPr>
                <p:cNvGrpSpPr/>
                <p:nvPr/>
              </p:nvGrpSpPr>
              <p:grpSpPr>
                <a:xfrm>
                  <a:off x="1081997" y="365128"/>
                  <a:ext cx="7784233" cy="6366517"/>
                  <a:chOff x="1081997" y="365128"/>
                  <a:chExt cx="7784233" cy="6366517"/>
                </a:xfrm>
              </p:grpSpPr>
              <p:grpSp>
                <p:nvGrpSpPr>
                  <p:cNvPr id="24" name="Gruppo 23">
                    <a:extLst>
                      <a:ext uri="{FF2B5EF4-FFF2-40B4-BE49-F238E27FC236}">
                        <a16:creationId xmlns:a16="http://schemas.microsoft.com/office/drawing/2014/main" id="{B52E9B7D-39FB-4F29-8308-0F01824B44B1}"/>
                      </a:ext>
                    </a:extLst>
                  </p:cNvPr>
                  <p:cNvGrpSpPr/>
                  <p:nvPr/>
                </p:nvGrpSpPr>
                <p:grpSpPr>
                  <a:xfrm>
                    <a:off x="1081997" y="365128"/>
                    <a:ext cx="7784233" cy="6366517"/>
                    <a:chOff x="1081997" y="365128"/>
                    <a:chExt cx="7784233" cy="6366517"/>
                  </a:xfrm>
                </p:grpSpPr>
                <p:pic>
                  <p:nvPicPr>
                    <p:cNvPr id="4" name="Immagine 3">
                      <a:extLst>
                        <a:ext uri="{FF2B5EF4-FFF2-40B4-BE49-F238E27FC236}">
                          <a16:creationId xmlns:a16="http://schemas.microsoft.com/office/drawing/2014/main" id="{117140A1-6DDE-43A4-9FDB-6A7E774C8E7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4163880" y="365128"/>
                      <a:ext cx="4702350" cy="1325559"/>
                    </a:xfrm>
                    <a:prstGeom prst="rect">
                      <a:avLst/>
                    </a:prstGeom>
                    <a:ln>
                      <a:noFill/>
                    </a:ln>
                    <a:effectLst>
                      <a:outerShdw blurRad="292100" dist="139700" dir="2700000" algn="tl" rotWithShape="0">
                        <a:srgbClr val="333333">
                          <a:alpha val="65000"/>
                        </a:srgbClr>
                      </a:outerShdw>
                    </a:effectLst>
                  </p:spPr>
                </p:pic>
                <p:pic>
                  <p:nvPicPr>
                    <p:cNvPr id="7" name="Immagine 6">
                      <a:extLst>
                        <a:ext uri="{FF2B5EF4-FFF2-40B4-BE49-F238E27FC236}">
                          <a16:creationId xmlns:a16="http://schemas.microsoft.com/office/drawing/2014/main" id="{2B6A8EBB-8DE3-4A98-8162-0EB145B4B10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3550754" y="5394039"/>
                      <a:ext cx="5171374" cy="1337606"/>
                    </a:xfrm>
                    <a:prstGeom prst="rect">
                      <a:avLst/>
                    </a:prstGeom>
                    <a:ln>
                      <a:noFill/>
                    </a:ln>
                    <a:effectLst>
                      <a:outerShdw blurRad="292100" dist="139700" dir="2700000" algn="tl" rotWithShape="0">
                        <a:srgbClr val="333333">
                          <a:alpha val="65000"/>
                        </a:srgbClr>
                      </a:outerShdw>
                    </a:effectLst>
                  </p:spPr>
                </p:pic>
                <p:cxnSp>
                  <p:nvCxnSpPr>
                    <p:cNvPr id="11" name="Connettore diritto 10">
                      <a:extLst>
                        <a:ext uri="{FF2B5EF4-FFF2-40B4-BE49-F238E27FC236}">
                          <a16:creationId xmlns:a16="http://schemas.microsoft.com/office/drawing/2014/main" id="{49C273D4-A79B-45FE-BDDF-46454986FE6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113183" y="1858617"/>
                      <a:ext cx="3707295" cy="0"/>
                    </a:xfrm>
                    <a:prstGeom prst="line">
                      <a:avLst/>
                    </a:prstGeom>
                    <a:ln>
                      <a:solidFill>
                        <a:srgbClr val="5F4A3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Connettore diritto 11">
                      <a:extLst>
                        <a:ext uri="{FF2B5EF4-FFF2-40B4-BE49-F238E27FC236}">
                          <a16:creationId xmlns:a16="http://schemas.microsoft.com/office/drawing/2014/main" id="{302D95AF-95BA-42A2-8799-2CC861503C6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113183" y="2030896"/>
                      <a:ext cx="3707295" cy="0"/>
                    </a:xfrm>
                    <a:prstGeom prst="line">
                      <a:avLst/>
                    </a:prstGeom>
                    <a:ln>
                      <a:solidFill>
                        <a:srgbClr val="5F4A3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" name="Connettore diritto 12">
                      <a:extLst>
                        <a:ext uri="{FF2B5EF4-FFF2-40B4-BE49-F238E27FC236}">
                          <a16:creationId xmlns:a16="http://schemas.microsoft.com/office/drawing/2014/main" id="{52286475-2AA2-4931-9689-5A266E6B3D6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13182" y="2368826"/>
                      <a:ext cx="1853648" cy="0"/>
                    </a:xfrm>
                    <a:prstGeom prst="line">
                      <a:avLst/>
                    </a:prstGeom>
                    <a:ln>
                      <a:solidFill>
                        <a:srgbClr val="5F4A3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Connettore diritto 14">
                      <a:extLst>
                        <a:ext uri="{FF2B5EF4-FFF2-40B4-BE49-F238E27FC236}">
                          <a16:creationId xmlns:a16="http://schemas.microsoft.com/office/drawing/2014/main" id="{BC185230-7695-425D-B3F8-B08A0DB086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879074" y="2193235"/>
                      <a:ext cx="1853648" cy="0"/>
                    </a:xfrm>
                    <a:prstGeom prst="line">
                      <a:avLst/>
                    </a:prstGeom>
                    <a:ln>
                      <a:solidFill>
                        <a:srgbClr val="5F4A3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Connettore diritto 15">
                      <a:extLst>
                        <a:ext uri="{FF2B5EF4-FFF2-40B4-BE49-F238E27FC236}">
                          <a16:creationId xmlns:a16="http://schemas.microsoft.com/office/drawing/2014/main" id="{D65D6C1D-1B7B-409E-A811-260335FB85A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162588" y="3077817"/>
                      <a:ext cx="3045516" cy="0"/>
                    </a:xfrm>
                    <a:prstGeom prst="line">
                      <a:avLst/>
                    </a:prstGeom>
                    <a:ln w="38100">
                      <a:solidFill>
                        <a:srgbClr val="5F4A3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Connettore diritto 17">
                      <a:extLst>
                        <a:ext uri="{FF2B5EF4-FFF2-40B4-BE49-F238E27FC236}">
                          <a16:creationId xmlns:a16="http://schemas.microsoft.com/office/drawing/2014/main" id="{16D474B2-D776-473F-9975-CCBC91C9D01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839318" y="3515138"/>
                      <a:ext cx="1440595" cy="0"/>
                    </a:xfrm>
                    <a:prstGeom prst="line">
                      <a:avLst/>
                    </a:prstGeom>
                    <a:ln>
                      <a:solidFill>
                        <a:srgbClr val="5F4A3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Connettore diritto 19">
                      <a:extLst>
                        <a:ext uri="{FF2B5EF4-FFF2-40B4-BE49-F238E27FC236}">
                          <a16:creationId xmlns:a16="http://schemas.microsoft.com/office/drawing/2014/main" id="{54AC67A8-B2AF-4E78-A63C-0C62D5210C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623930" y="4896678"/>
                      <a:ext cx="2286000" cy="0"/>
                    </a:xfrm>
                    <a:prstGeom prst="line">
                      <a:avLst/>
                    </a:prstGeom>
                    <a:ln w="38100">
                      <a:solidFill>
                        <a:srgbClr val="5F4A3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Connettore diritto 21">
                      <a:extLst>
                        <a:ext uri="{FF2B5EF4-FFF2-40B4-BE49-F238E27FC236}">
                          <a16:creationId xmlns:a16="http://schemas.microsoft.com/office/drawing/2014/main" id="{90872BF6-3ED9-4D9D-BEC9-4380D9BDED9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081997" y="5085522"/>
                      <a:ext cx="3081883" cy="0"/>
                    </a:xfrm>
                    <a:prstGeom prst="line">
                      <a:avLst/>
                    </a:prstGeom>
                    <a:ln w="38100">
                      <a:solidFill>
                        <a:srgbClr val="5F4A3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6" name="Connettore diritto 25">
                    <a:extLst>
                      <a:ext uri="{FF2B5EF4-FFF2-40B4-BE49-F238E27FC236}">
                        <a16:creationId xmlns:a16="http://schemas.microsoft.com/office/drawing/2014/main" id="{2FE8783F-53AC-43DA-AECA-465BB5C70FC7}"/>
                      </a:ext>
                    </a:extLst>
                  </p:cNvPr>
                  <p:cNvCxnSpPr/>
                  <p:nvPr/>
                </p:nvCxnSpPr>
                <p:spPr>
                  <a:xfrm>
                    <a:off x="3685346" y="5658793"/>
                    <a:ext cx="4830004" cy="0"/>
                  </a:xfrm>
                  <a:prstGeom prst="line">
                    <a:avLst/>
                  </a:prstGeom>
                  <a:ln>
                    <a:solidFill>
                      <a:srgbClr val="5F4A3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Connettore diritto 26">
                    <a:extLst>
                      <a:ext uri="{FF2B5EF4-FFF2-40B4-BE49-F238E27FC236}">
                        <a16:creationId xmlns:a16="http://schemas.microsoft.com/office/drawing/2014/main" id="{B6111A66-FF54-423B-A3A5-D0B4DCB5C71C}"/>
                      </a:ext>
                    </a:extLst>
                  </p:cNvPr>
                  <p:cNvCxnSpPr/>
                  <p:nvPr/>
                </p:nvCxnSpPr>
                <p:spPr>
                  <a:xfrm>
                    <a:off x="3550754" y="5850950"/>
                    <a:ext cx="4830004" cy="0"/>
                  </a:xfrm>
                  <a:prstGeom prst="line">
                    <a:avLst/>
                  </a:prstGeom>
                  <a:ln>
                    <a:solidFill>
                      <a:srgbClr val="5F4A3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Connettore diritto 27">
                    <a:extLst>
                      <a:ext uri="{FF2B5EF4-FFF2-40B4-BE49-F238E27FC236}">
                        <a16:creationId xmlns:a16="http://schemas.microsoft.com/office/drawing/2014/main" id="{30FC428C-C364-4E13-B861-6859F9F6FA4E}"/>
                      </a:ext>
                    </a:extLst>
                  </p:cNvPr>
                  <p:cNvCxnSpPr/>
                  <p:nvPr/>
                </p:nvCxnSpPr>
                <p:spPr>
                  <a:xfrm>
                    <a:off x="3550754" y="6467176"/>
                    <a:ext cx="4830004" cy="0"/>
                  </a:xfrm>
                  <a:prstGeom prst="line">
                    <a:avLst/>
                  </a:prstGeom>
                  <a:ln w="38100">
                    <a:solidFill>
                      <a:srgbClr val="5F4A3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Connettore diritto 28">
                    <a:extLst>
                      <a:ext uri="{FF2B5EF4-FFF2-40B4-BE49-F238E27FC236}">
                        <a16:creationId xmlns:a16="http://schemas.microsoft.com/office/drawing/2014/main" id="{86AD5114-7522-4B07-BBB0-78B138233C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56174" y="6268393"/>
                    <a:ext cx="1508290" cy="0"/>
                  </a:xfrm>
                  <a:prstGeom prst="line">
                    <a:avLst/>
                  </a:prstGeom>
                  <a:ln w="38100">
                    <a:solidFill>
                      <a:srgbClr val="5F4A3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3" name="Rettangolo 32">
                <a:extLst>
                  <a:ext uri="{FF2B5EF4-FFF2-40B4-BE49-F238E27FC236}">
                    <a16:creationId xmlns:a16="http://schemas.microsoft.com/office/drawing/2014/main" id="{4424AF64-6C1B-4E56-9810-A10A16D86277}"/>
                  </a:ext>
                </a:extLst>
              </p:cNvPr>
              <p:cNvSpPr/>
              <p:nvPr/>
            </p:nvSpPr>
            <p:spPr>
              <a:xfrm>
                <a:off x="6378464" y="781687"/>
                <a:ext cx="4572000" cy="2462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hlinkClick r:id="rId6"/>
                  </a:rPr>
                  <a:t>Apr. 11, 2022</a:t>
                </a:r>
                <a:r>
                  <a:rPr kumimoji="0" lang="it-IT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</p:txBody>
          </p:sp>
        </p:grpSp>
        <p:sp>
          <p:nvSpPr>
            <p:cNvPr id="36" name="Rettangolo 35">
              <a:extLst>
                <a:ext uri="{FF2B5EF4-FFF2-40B4-BE49-F238E27FC236}">
                  <a16:creationId xmlns:a16="http://schemas.microsoft.com/office/drawing/2014/main" id="{D054B72B-C94D-4610-8B8C-69CC32268C09}"/>
                </a:ext>
              </a:extLst>
            </p:cNvPr>
            <p:cNvSpPr/>
            <p:nvPr/>
          </p:nvSpPr>
          <p:spPr>
            <a:xfrm>
              <a:off x="5387858" y="4128285"/>
              <a:ext cx="3280439" cy="107359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rPr>
                <a:t>OLD FASHIONED, BIASED, NOT EFFECTIVE… LIVING FOSSILS. GET RID OF JOURNALS, USE NOTEBOOKS INSTEAD</a:t>
              </a:r>
            </a:p>
          </p:txBody>
        </p:sp>
      </p:grpSp>
      <p:sp>
        <p:nvSpPr>
          <p:cNvPr id="5" name="Rettangolo 4">
            <a:extLst>
              <a:ext uri="{FF2B5EF4-FFF2-40B4-BE49-F238E27FC236}">
                <a16:creationId xmlns:a16="http://schemas.microsoft.com/office/drawing/2014/main" id="{72CCA8AE-8F4C-4D67-BDDF-A2C873B68745}"/>
              </a:ext>
            </a:extLst>
          </p:cNvPr>
          <p:cNvSpPr/>
          <p:nvPr/>
        </p:nvSpPr>
        <p:spPr>
          <a:xfrm>
            <a:off x="6867939" y="2123472"/>
            <a:ext cx="1958534" cy="10471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Calibri Light" panose="020F0302020204030204" pitchFamily="34" charset="0"/>
                <a:cs typeface="Calibri Light" panose="020F0302020204030204" pitchFamily="34" charset="0"/>
              </a:rPr>
              <a:t>QUESTION #7:</a:t>
            </a:r>
          </a:p>
          <a:p>
            <a:pPr algn="ctr"/>
            <a:r>
              <a:rPr lang="it-IT" dirty="0">
                <a:latin typeface="Calibri Light" panose="020F0302020204030204" pitchFamily="34" charset="0"/>
                <a:cs typeface="Calibri Light" panose="020F0302020204030204" pitchFamily="34" charset="0"/>
              </a:rPr>
              <a:t>DO WE STILL NEED JOURNALS?</a:t>
            </a:r>
          </a:p>
        </p:txBody>
      </p:sp>
    </p:spTree>
    <p:extLst>
      <p:ext uri="{BB962C8B-B14F-4D97-AF65-F5344CB8AC3E}">
        <p14:creationId xmlns:p14="http://schemas.microsoft.com/office/powerpoint/2010/main" val="225431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7C517E-DD4D-4ED7-B541-B502381F8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441" y="-19272"/>
            <a:ext cx="7886700" cy="1325559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[point #3]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FD23233F-E847-4115-83CD-3D6E7C03EDC6}"/>
              </a:ext>
            </a:extLst>
          </p:cNvPr>
          <p:cNvGrpSpPr/>
          <p:nvPr/>
        </p:nvGrpSpPr>
        <p:grpSpPr>
          <a:xfrm>
            <a:off x="89417" y="1038883"/>
            <a:ext cx="11120490" cy="5726689"/>
            <a:chOff x="89417" y="1038883"/>
            <a:chExt cx="11120490" cy="5726689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4B89F1F8-3C45-412E-B936-C77C3AB3B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8064" y="2949503"/>
              <a:ext cx="6758066" cy="3816069"/>
            </a:xfrm>
            <a:prstGeom prst="rect">
              <a:avLst/>
            </a:prstGeom>
          </p:spPr>
        </p:pic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769A2211-CE4F-42BF-A235-B9437A87C011}"/>
                </a:ext>
              </a:extLst>
            </p:cNvPr>
            <p:cNvGrpSpPr/>
            <p:nvPr/>
          </p:nvGrpSpPr>
          <p:grpSpPr>
            <a:xfrm>
              <a:off x="89417" y="1038883"/>
              <a:ext cx="11120490" cy="5613014"/>
              <a:chOff x="178869" y="1743263"/>
              <a:chExt cx="11120490" cy="5613014"/>
            </a:xfrm>
          </p:grpSpPr>
          <p:grpSp>
            <p:nvGrpSpPr>
              <p:cNvPr id="10" name="Gruppo 9">
                <a:extLst>
                  <a:ext uri="{FF2B5EF4-FFF2-40B4-BE49-F238E27FC236}">
                    <a16:creationId xmlns:a16="http://schemas.microsoft.com/office/drawing/2014/main" id="{A2244A16-D2EA-426C-8BE6-C2D78BCC9E45}"/>
                  </a:ext>
                </a:extLst>
              </p:cNvPr>
              <p:cNvGrpSpPr/>
              <p:nvPr/>
            </p:nvGrpSpPr>
            <p:grpSpPr>
              <a:xfrm>
                <a:off x="239082" y="1743263"/>
                <a:ext cx="5306953" cy="1950889"/>
                <a:chOff x="318595" y="331907"/>
                <a:chExt cx="5306953" cy="1950889"/>
              </a:xfrm>
            </p:grpSpPr>
            <p:pic>
              <p:nvPicPr>
                <p:cNvPr id="16" name="Immagine 15">
                  <a:extLst>
                    <a:ext uri="{FF2B5EF4-FFF2-40B4-BE49-F238E27FC236}">
                      <a16:creationId xmlns:a16="http://schemas.microsoft.com/office/drawing/2014/main" id="{E2E3C83A-59E2-4C39-B4CD-6587859987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18595" y="331907"/>
                  <a:ext cx="4354544" cy="1950889"/>
                </a:xfrm>
                <a:prstGeom prst="rect">
                  <a:avLst/>
                </a:prstGeom>
              </p:spPr>
            </p:pic>
            <p:sp>
              <p:nvSpPr>
                <p:cNvPr id="17" name="Rettangolo 16">
                  <a:extLst>
                    <a:ext uri="{FF2B5EF4-FFF2-40B4-BE49-F238E27FC236}">
                      <a16:creationId xmlns:a16="http://schemas.microsoft.com/office/drawing/2014/main" id="{FFBD0028-104A-4264-8A03-F746CF7EA4CA}"/>
                    </a:ext>
                  </a:extLst>
                </p:cNvPr>
                <p:cNvSpPr/>
                <p:nvPr/>
              </p:nvSpPr>
              <p:spPr>
                <a:xfrm>
                  <a:off x="1053548" y="1196317"/>
                  <a:ext cx="4572000" cy="27699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  <a:hlinkClick r:id="rId5"/>
                    </a:rPr>
                    <a:t>EC </a:t>
                  </a:r>
                  <a:r>
                    <a:rPr kumimoji="0" lang="it-IT" sz="12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  <a:hlinkClick r:id="rId5"/>
                    </a:rPr>
                    <a:t>process</a:t>
                  </a:r>
                  <a:r>
                    <a:rPr kumimoji="0" lang="it-IT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 </a:t>
                  </a:r>
                </a:p>
              </p:txBody>
            </p:sp>
          </p:grp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C31D71BA-75F1-4477-B2EA-412710F0C219}"/>
                  </a:ext>
                </a:extLst>
              </p:cNvPr>
              <p:cNvSpPr/>
              <p:nvPr/>
            </p:nvSpPr>
            <p:spPr>
              <a:xfrm>
                <a:off x="178869" y="5285937"/>
                <a:ext cx="3858621" cy="207034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THE EC INITIATIVE TOWARDS A REFORM OF RESEARCH ASSESSMENT IS GOING AT A SPEEDY PACE</a:t>
                </a:r>
              </a:p>
              <a:p>
                <a:pPr marL="285750" marR="0" lvl="0" indent="-28575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SEPT. 2022 SIGN THE AGREEMENT</a:t>
                </a:r>
              </a:p>
              <a:p>
                <a:pPr marL="285750" marR="0" lvl="0" indent="-28575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BY 2023 SHOW THE ROADMAP</a:t>
                </a:r>
              </a:p>
              <a:p>
                <a:pPr marL="285750" marR="0" lvl="0" indent="-28575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BY 5 YEARS SHOW THE RESULTS</a:t>
                </a:r>
              </a:p>
            </p:txBody>
          </p:sp>
          <p:grpSp>
            <p:nvGrpSpPr>
              <p:cNvPr id="13" name="Gruppo 12">
                <a:extLst>
                  <a:ext uri="{FF2B5EF4-FFF2-40B4-BE49-F238E27FC236}">
                    <a16:creationId xmlns:a16="http://schemas.microsoft.com/office/drawing/2014/main" id="{35464631-9732-42B8-9723-37E4F93D9D99}"/>
                  </a:ext>
                </a:extLst>
              </p:cNvPr>
              <p:cNvGrpSpPr/>
              <p:nvPr/>
            </p:nvGrpSpPr>
            <p:grpSpPr>
              <a:xfrm>
                <a:off x="4295943" y="2340269"/>
                <a:ext cx="7003416" cy="1950889"/>
                <a:chOff x="2983978" y="650617"/>
                <a:chExt cx="7003416" cy="1950889"/>
              </a:xfrm>
            </p:grpSpPr>
            <p:pic>
              <p:nvPicPr>
                <p:cNvPr id="14" name="Immagine 13">
                  <a:extLst>
                    <a:ext uri="{FF2B5EF4-FFF2-40B4-BE49-F238E27FC236}">
                      <a16:creationId xmlns:a16="http://schemas.microsoft.com/office/drawing/2014/main" id="{428B7B37-A3B7-41CD-84EC-CC3F16DBB4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983978" y="650617"/>
                  <a:ext cx="4608975" cy="1950889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sp>
              <p:nvSpPr>
                <p:cNvPr id="15" name="Rettangolo 14">
                  <a:extLst>
                    <a:ext uri="{FF2B5EF4-FFF2-40B4-BE49-F238E27FC236}">
                      <a16:creationId xmlns:a16="http://schemas.microsoft.com/office/drawing/2014/main" id="{90A43026-BB4D-471A-B5D4-93488DE3C93F}"/>
                    </a:ext>
                  </a:extLst>
                </p:cNvPr>
                <p:cNvSpPr/>
                <p:nvPr/>
              </p:nvSpPr>
              <p:spPr>
                <a:xfrm>
                  <a:off x="5415394" y="821229"/>
                  <a:ext cx="4572000" cy="246221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  <a:hlinkClick r:id="rId7"/>
                    </a:rPr>
                    <a:t>Call for </a:t>
                  </a:r>
                  <a:r>
                    <a:rPr kumimoji="0" lang="it-IT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  <a:hlinkClick r:id="rId7"/>
                    </a:rPr>
                    <a:t>interest</a:t>
                  </a:r>
                  <a:r>
                    <a:rPr kumimoji="0" lang="it-IT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 </a:t>
                  </a:r>
                </a:p>
              </p:txBody>
            </p:sp>
          </p:grpSp>
        </p:grpSp>
      </p:grpSp>
      <p:sp>
        <p:nvSpPr>
          <p:cNvPr id="6" name="Rettangolo 5">
            <a:extLst>
              <a:ext uri="{FF2B5EF4-FFF2-40B4-BE49-F238E27FC236}">
                <a16:creationId xmlns:a16="http://schemas.microsoft.com/office/drawing/2014/main" id="{120ACEAA-A41F-4959-A35F-B55B1363408F}"/>
              </a:ext>
            </a:extLst>
          </p:cNvPr>
          <p:cNvSpPr/>
          <p:nvPr/>
        </p:nvSpPr>
        <p:spPr>
          <a:xfrm>
            <a:off x="4962418" y="441877"/>
            <a:ext cx="3606229" cy="11197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FF0000"/>
                </a:solidFill>
              </a:rPr>
              <a:t>ARE WE FINALLY GOING TO GET RID OF IMPACT FACTOR AND PRESTIGIOUS JOURNALS?</a:t>
            </a:r>
          </a:p>
        </p:txBody>
      </p:sp>
    </p:spTree>
    <p:extLst>
      <p:ext uri="{BB962C8B-B14F-4D97-AF65-F5344CB8AC3E}">
        <p14:creationId xmlns:p14="http://schemas.microsoft.com/office/powerpoint/2010/main" val="13985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B7EC1FF-22E7-44F4-A480-4EB196A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368" y="142935"/>
            <a:ext cx="7886700" cy="1325563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…</a:t>
            </a:r>
            <a:r>
              <a:rPr lang="it-IT" dirty="0" err="1">
                <a:solidFill>
                  <a:schemeClr val="bg1"/>
                </a:solidFill>
              </a:rPr>
              <a:t>still</a:t>
            </a:r>
            <a:r>
              <a:rPr lang="it-IT" dirty="0">
                <a:solidFill>
                  <a:schemeClr val="bg1"/>
                </a:solidFill>
              </a:rPr>
              <a:t> publishers?</a:t>
            </a: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DEACACA9-7D00-4173-879F-6BE6588DC13A}"/>
              </a:ext>
            </a:extLst>
          </p:cNvPr>
          <p:cNvGrpSpPr/>
          <p:nvPr/>
        </p:nvGrpSpPr>
        <p:grpSpPr>
          <a:xfrm>
            <a:off x="2127308" y="1456405"/>
            <a:ext cx="6832047" cy="5255020"/>
            <a:chOff x="2127308" y="1456405"/>
            <a:chExt cx="6832047" cy="5255020"/>
          </a:xfrm>
        </p:grpSpPr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A99C7C08-4DE4-4FA6-9028-50B929112B71}"/>
                </a:ext>
              </a:extLst>
            </p:cNvPr>
            <p:cNvGrpSpPr/>
            <p:nvPr/>
          </p:nvGrpSpPr>
          <p:grpSpPr>
            <a:xfrm>
              <a:off x="2127308" y="1456405"/>
              <a:ext cx="5554123" cy="4636734"/>
              <a:chOff x="1719469" y="1060824"/>
              <a:chExt cx="5554123" cy="4636734"/>
            </a:xfrm>
          </p:grpSpPr>
          <p:pic>
            <p:nvPicPr>
              <p:cNvPr id="5" name="Immagine 4">
                <a:extLst>
                  <a:ext uri="{FF2B5EF4-FFF2-40B4-BE49-F238E27FC236}">
                    <a16:creationId xmlns:a16="http://schemas.microsoft.com/office/drawing/2014/main" id="{3FB9A958-570C-435A-97AA-691EEC6DC6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19469" y="1060824"/>
                <a:ext cx="5554123" cy="45394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9F06FEA7-9E64-4A17-A896-E04F4DE48E78}"/>
                  </a:ext>
                </a:extLst>
              </p:cNvPr>
              <p:cNvSpPr/>
              <p:nvPr/>
            </p:nvSpPr>
            <p:spPr>
              <a:xfrm>
                <a:off x="1828767" y="5420559"/>
                <a:ext cx="111690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hlinkClick r:id="rId4"/>
                  </a:rPr>
                  <a:t>Sept</a:t>
                </a: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hlinkClick r:id="rId4"/>
                  </a:rPr>
                  <a:t>. 24, 2021</a:t>
                </a: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</p:txBody>
          </p:sp>
        </p:grpSp>
        <p:sp>
          <p:nvSpPr>
            <p:cNvPr id="4" name="Rettangolo 3"/>
            <p:cNvSpPr/>
            <p:nvPr/>
          </p:nvSpPr>
          <p:spPr>
            <a:xfrm>
              <a:off x="4073457" y="5751234"/>
              <a:ext cx="4885898" cy="9601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…ALL THE MAJOR PUBLISHING BRANDS ARE EXPANDING BEYOND PUBLICATIONS</a:t>
              </a:r>
              <a:b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</a:b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[</a:t>
              </a:r>
              <a:r>
                <a: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MOSTLY</a:t>
              </a:r>
              <a:r>
                <a:rPr kumimoji="0" lang="it-IT" sz="1800" b="1" i="0" u="none" strike="noStrike" kern="1200" cap="none" spc="0" normalizeH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 TOWARDS DATA ANALYTICS</a:t>
              </a:r>
              <a:r>
                <a:rPr kumimoji="0" lang="it-IT" sz="1800" b="0" i="0" u="none" strike="noStrike" kern="1200" cap="none" spc="0" normalizeH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]</a:t>
              </a: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</p:grpSp>
      <p:sp>
        <p:nvSpPr>
          <p:cNvPr id="2" name="Rettangolo 1">
            <a:extLst>
              <a:ext uri="{FF2B5EF4-FFF2-40B4-BE49-F238E27FC236}">
                <a16:creationId xmlns:a16="http://schemas.microsoft.com/office/drawing/2014/main" id="{2AD6EABA-3FAC-49F3-8A79-751E86C5C494}"/>
              </a:ext>
            </a:extLst>
          </p:cNvPr>
          <p:cNvSpPr/>
          <p:nvPr/>
        </p:nvSpPr>
        <p:spPr>
          <a:xfrm>
            <a:off x="119270" y="2663686"/>
            <a:ext cx="1798982" cy="185861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+mj-lt"/>
              </a:rPr>
              <a:t>QUESTION #8: DO YOU KNOW THAT YOUR SEARCHES ON PLATFORMS ARE TRACKED?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7DD4CA3-B1BA-446F-85FF-D92F2BFAC62F}"/>
              </a:ext>
            </a:extLst>
          </p:cNvPr>
          <p:cNvGrpSpPr/>
          <p:nvPr/>
        </p:nvGrpSpPr>
        <p:grpSpPr>
          <a:xfrm>
            <a:off x="5015170" y="119790"/>
            <a:ext cx="3765073" cy="2427939"/>
            <a:chOff x="5015170" y="119790"/>
            <a:chExt cx="3765073" cy="2427939"/>
          </a:xfrm>
        </p:grpSpPr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E2303B9E-88B5-43C6-AB04-49FFC29AD3A5}"/>
                </a:ext>
              </a:extLst>
            </p:cNvPr>
            <p:cNvGrpSpPr/>
            <p:nvPr/>
          </p:nvGrpSpPr>
          <p:grpSpPr>
            <a:xfrm>
              <a:off x="5015170" y="119790"/>
              <a:ext cx="3765073" cy="2427939"/>
              <a:chOff x="5170205" y="842035"/>
              <a:chExt cx="3765073" cy="2427939"/>
            </a:xfrm>
          </p:grpSpPr>
          <p:grpSp>
            <p:nvGrpSpPr>
              <p:cNvPr id="11" name="Gruppo 10">
                <a:extLst>
                  <a:ext uri="{FF2B5EF4-FFF2-40B4-BE49-F238E27FC236}">
                    <a16:creationId xmlns:a16="http://schemas.microsoft.com/office/drawing/2014/main" id="{8F29822B-920C-4A21-9038-AAC1B35BE5D9}"/>
                  </a:ext>
                </a:extLst>
              </p:cNvPr>
              <p:cNvGrpSpPr/>
              <p:nvPr/>
            </p:nvGrpSpPr>
            <p:grpSpPr>
              <a:xfrm>
                <a:off x="5170205" y="842035"/>
                <a:ext cx="3580859" cy="1598037"/>
                <a:chOff x="5170205" y="842035"/>
                <a:chExt cx="3580859" cy="1598037"/>
              </a:xfrm>
            </p:grpSpPr>
            <p:pic>
              <p:nvPicPr>
                <p:cNvPr id="13" name="Immagine 12">
                  <a:extLst>
                    <a:ext uri="{FF2B5EF4-FFF2-40B4-BE49-F238E27FC236}">
                      <a16:creationId xmlns:a16="http://schemas.microsoft.com/office/drawing/2014/main" id="{CAF63E43-18A4-4EA6-BE0D-E4D2284EA3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70205" y="1094662"/>
                  <a:ext cx="3580859" cy="1345410"/>
                </a:xfrm>
                <a:prstGeom prst="rect">
                  <a:avLst/>
                </a:prstGeom>
              </p:spPr>
            </p:pic>
            <p:pic>
              <p:nvPicPr>
                <p:cNvPr id="14" name="Immagine 13">
                  <a:extLst>
                    <a:ext uri="{FF2B5EF4-FFF2-40B4-BE49-F238E27FC236}">
                      <a16:creationId xmlns:a16="http://schemas.microsoft.com/office/drawing/2014/main" id="{816DFD94-7D6E-44DE-8A85-336C18CD11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446324" y="842035"/>
                  <a:ext cx="1534825" cy="505253"/>
                </a:xfrm>
                <a:prstGeom prst="rect">
                  <a:avLst/>
                </a:prstGeom>
              </p:spPr>
            </p:pic>
          </p:grp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C2F7359B-79CA-4D21-8061-64D74DC8AFFF}"/>
                  </a:ext>
                </a:extLst>
              </p:cNvPr>
              <p:cNvSpPr/>
              <p:nvPr/>
            </p:nvSpPr>
            <p:spPr>
              <a:xfrm>
                <a:off x="6325147" y="2405270"/>
                <a:ext cx="2610131" cy="86470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/>
                    <a:ea typeface="+mn-ea"/>
                    <a:cs typeface="+mn-cs"/>
                  </a:rPr>
                  <a:t>NO LONGER «PUBLISHERS» EVEN ON THEIR HOMEPAGE</a:t>
                </a:r>
              </a:p>
            </p:txBody>
          </p:sp>
        </p:grpSp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0C2B66E4-BE0D-469A-A8A7-455816BE8FC5}"/>
                </a:ext>
              </a:extLst>
            </p:cNvPr>
            <p:cNvCxnSpPr/>
            <p:nvPr/>
          </p:nvCxnSpPr>
          <p:spPr>
            <a:xfrm>
              <a:off x="5917915" y="1106766"/>
              <a:ext cx="23581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diritto 17">
              <a:extLst>
                <a:ext uri="{FF2B5EF4-FFF2-40B4-BE49-F238E27FC236}">
                  <a16:creationId xmlns:a16="http://schemas.microsoft.com/office/drawing/2014/main" id="{BF554C97-1511-42D9-A841-D88BA134AC3D}"/>
                </a:ext>
              </a:extLst>
            </p:cNvPr>
            <p:cNvCxnSpPr>
              <a:cxnSpLocks/>
            </p:cNvCxnSpPr>
            <p:nvPr/>
          </p:nvCxnSpPr>
          <p:spPr>
            <a:xfrm>
              <a:off x="5117024" y="1351634"/>
              <a:ext cx="8008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364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3A8B30-EC7E-47AA-8014-58F789F04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990" y="199965"/>
            <a:ext cx="7886700" cy="1325559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… </a:t>
            </a:r>
            <a:r>
              <a:rPr lang="it-IT" dirty="0" err="1">
                <a:solidFill>
                  <a:schemeClr val="bg1"/>
                </a:solidFill>
              </a:rPr>
              <a:t>your</a:t>
            </a:r>
            <a:r>
              <a:rPr lang="it-IT" dirty="0">
                <a:solidFill>
                  <a:schemeClr val="bg1"/>
                </a:solidFill>
              </a:rPr>
              <a:t> rights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935908C4-805B-4C21-8415-36730073B410}"/>
              </a:ext>
            </a:extLst>
          </p:cNvPr>
          <p:cNvGrpSpPr/>
          <p:nvPr/>
        </p:nvGrpSpPr>
        <p:grpSpPr>
          <a:xfrm>
            <a:off x="99530" y="1343402"/>
            <a:ext cx="11569009" cy="5511091"/>
            <a:chOff x="99530" y="1343402"/>
            <a:chExt cx="11569009" cy="5511091"/>
          </a:xfrm>
        </p:grpSpPr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2F4C1C09-31B3-40A4-80D0-3803F855A450}"/>
                </a:ext>
              </a:extLst>
            </p:cNvPr>
            <p:cNvGrpSpPr/>
            <p:nvPr/>
          </p:nvGrpSpPr>
          <p:grpSpPr>
            <a:xfrm>
              <a:off x="99530" y="1343402"/>
              <a:ext cx="11569009" cy="5511091"/>
              <a:chOff x="99530" y="1343402"/>
              <a:chExt cx="11569009" cy="5511091"/>
            </a:xfrm>
          </p:grpSpPr>
          <p:grpSp>
            <p:nvGrpSpPr>
              <p:cNvPr id="11" name="Gruppo 10">
                <a:extLst>
                  <a:ext uri="{FF2B5EF4-FFF2-40B4-BE49-F238E27FC236}">
                    <a16:creationId xmlns:a16="http://schemas.microsoft.com/office/drawing/2014/main" id="{ABBF575C-699F-4E46-9C87-9DCC3EC5AADA}"/>
                  </a:ext>
                </a:extLst>
              </p:cNvPr>
              <p:cNvGrpSpPr/>
              <p:nvPr/>
            </p:nvGrpSpPr>
            <p:grpSpPr>
              <a:xfrm>
                <a:off x="99530" y="1343402"/>
                <a:ext cx="11569009" cy="5511091"/>
                <a:chOff x="99530" y="1343402"/>
                <a:chExt cx="11569009" cy="5511091"/>
              </a:xfrm>
            </p:grpSpPr>
            <p:grpSp>
              <p:nvGrpSpPr>
                <p:cNvPr id="9" name="Gruppo 8">
                  <a:extLst>
                    <a:ext uri="{FF2B5EF4-FFF2-40B4-BE49-F238E27FC236}">
                      <a16:creationId xmlns:a16="http://schemas.microsoft.com/office/drawing/2014/main" id="{31B1CEA7-9737-40F7-B557-5DAC6006EE4D}"/>
                    </a:ext>
                  </a:extLst>
                </p:cNvPr>
                <p:cNvGrpSpPr/>
                <p:nvPr/>
              </p:nvGrpSpPr>
              <p:grpSpPr>
                <a:xfrm>
                  <a:off x="99530" y="1343402"/>
                  <a:ext cx="9044470" cy="5511091"/>
                  <a:chOff x="99530" y="1343402"/>
                  <a:chExt cx="9044470" cy="5511091"/>
                </a:xfrm>
              </p:grpSpPr>
              <p:pic>
                <p:nvPicPr>
                  <p:cNvPr id="4" name="Immagine 3">
                    <a:extLst>
                      <a:ext uri="{FF2B5EF4-FFF2-40B4-BE49-F238E27FC236}">
                        <a16:creationId xmlns:a16="http://schemas.microsoft.com/office/drawing/2014/main" id="{AF0544AB-09F8-4CAD-B17F-F3878BA35C5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99530" y="3608877"/>
                    <a:ext cx="5992167" cy="3000644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  <p:pic>
                <p:nvPicPr>
                  <p:cNvPr id="6" name="Immagine 5">
                    <a:extLst>
                      <a:ext uri="{FF2B5EF4-FFF2-40B4-BE49-F238E27FC236}">
                        <a16:creationId xmlns:a16="http://schemas.microsoft.com/office/drawing/2014/main" id="{7515ED97-B542-46CA-B04D-53A251C1BA9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4572000" y="4289401"/>
                    <a:ext cx="4472470" cy="2565092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  <p:pic>
                <p:nvPicPr>
                  <p:cNvPr id="8" name="Immagine 7">
                    <a:extLst>
                      <a:ext uri="{FF2B5EF4-FFF2-40B4-BE49-F238E27FC236}">
                        <a16:creationId xmlns:a16="http://schemas.microsoft.com/office/drawing/2014/main" id="{439F1A1E-CF3B-4C95-B5A4-87C4DB6E01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5950225" y="1343402"/>
                    <a:ext cx="3193775" cy="1787425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</p:grpSp>
            <p:sp>
              <p:nvSpPr>
                <p:cNvPr id="10" name="Rettangolo 9">
                  <a:extLst>
                    <a:ext uri="{FF2B5EF4-FFF2-40B4-BE49-F238E27FC236}">
                      <a16:creationId xmlns:a16="http://schemas.microsoft.com/office/drawing/2014/main" id="{16EC3F7B-2AC8-479B-887A-FAC1C05DBC45}"/>
                    </a:ext>
                  </a:extLst>
                </p:cNvPr>
                <p:cNvSpPr/>
                <p:nvPr/>
              </p:nvSpPr>
              <p:spPr>
                <a:xfrm>
                  <a:off x="7096539" y="1402414"/>
                  <a:ext cx="4572000" cy="246221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  <a:hlinkClick r:id="rId6"/>
                    </a:rPr>
                    <a:t>2022</a:t>
                  </a:r>
                  <a:r>
                    <a:rPr kumimoji="0" lang="it-IT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 </a:t>
                  </a:r>
                </a:p>
              </p:txBody>
            </p:sp>
          </p:grp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454C8A1A-AA82-49EA-8567-0EC7C87AFE84}"/>
                  </a:ext>
                </a:extLst>
              </p:cNvPr>
              <p:cNvSpPr/>
              <p:nvPr/>
            </p:nvSpPr>
            <p:spPr>
              <a:xfrm>
                <a:off x="719191" y="2250040"/>
                <a:ext cx="2599362" cy="117896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YOUR INTELLECTUAL PRODUCTION IS </a:t>
                </a: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YOURS</a:t>
                </a: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. DON’T GIVE IT AWAY!!!</a:t>
                </a:r>
              </a:p>
            </p:txBody>
          </p:sp>
        </p:grpSp>
        <p:sp>
          <p:nvSpPr>
            <p:cNvPr id="3" name="Rettangolo con angoli arrotondati 2">
              <a:extLst>
                <a:ext uri="{FF2B5EF4-FFF2-40B4-BE49-F238E27FC236}">
                  <a16:creationId xmlns:a16="http://schemas.microsoft.com/office/drawing/2014/main" id="{85BD6D36-3C2E-41E6-9D35-F21F56C02FFD}"/>
                </a:ext>
              </a:extLst>
            </p:cNvPr>
            <p:cNvSpPr/>
            <p:nvPr/>
          </p:nvSpPr>
          <p:spPr>
            <a:xfrm>
              <a:off x="99530" y="3707296"/>
              <a:ext cx="5992167" cy="33713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Rettangolo 6">
            <a:extLst>
              <a:ext uri="{FF2B5EF4-FFF2-40B4-BE49-F238E27FC236}">
                <a16:creationId xmlns:a16="http://schemas.microsoft.com/office/drawing/2014/main" id="{E00B2922-E93E-463A-9724-A6803F861A27}"/>
              </a:ext>
            </a:extLst>
          </p:cNvPr>
          <p:cNvSpPr/>
          <p:nvPr/>
        </p:nvSpPr>
        <p:spPr>
          <a:xfrm>
            <a:off x="3526976" y="469675"/>
            <a:ext cx="2214826" cy="11789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Calibri Light" panose="020F0302020204030204" pitchFamily="34" charset="0"/>
                <a:cs typeface="Calibri Light" panose="020F0302020204030204" pitchFamily="34" charset="0"/>
              </a:rPr>
              <a:t>QUESTION #9: ARE YOU AWARE OF YOUR RIGHTS AS AUTHORS?</a:t>
            </a:r>
          </a:p>
        </p:txBody>
      </p:sp>
    </p:spTree>
    <p:extLst>
      <p:ext uri="{BB962C8B-B14F-4D97-AF65-F5344CB8AC3E}">
        <p14:creationId xmlns:p14="http://schemas.microsoft.com/office/powerpoint/2010/main" val="280069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4F869C-4248-4BE6-BC4B-4E6205729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42" y="-252824"/>
            <a:ext cx="8117058" cy="1325563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… calling [or: </a:t>
            </a:r>
            <a:r>
              <a:rPr lang="it-IT" dirty="0" err="1">
                <a:solidFill>
                  <a:schemeClr val="bg1"/>
                </a:solidFill>
              </a:rPr>
              <a:t>why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should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we</a:t>
            </a:r>
            <a:r>
              <a:rPr lang="it-IT" dirty="0">
                <a:solidFill>
                  <a:schemeClr val="bg1"/>
                </a:solidFill>
              </a:rPr>
              <a:t> care?] </a:t>
            </a: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49B21160-EECF-4DB2-BEFF-D8EB59530579}"/>
              </a:ext>
            </a:extLst>
          </p:cNvPr>
          <p:cNvGrpSpPr/>
          <p:nvPr/>
        </p:nvGrpSpPr>
        <p:grpSpPr>
          <a:xfrm>
            <a:off x="1267223" y="1636431"/>
            <a:ext cx="10029312" cy="5164518"/>
            <a:chOff x="1267223" y="1636431"/>
            <a:chExt cx="10029312" cy="5164518"/>
          </a:xfrm>
        </p:grpSpPr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563C1695-3A63-4080-8019-B850F33DEE61}"/>
                </a:ext>
              </a:extLst>
            </p:cNvPr>
            <p:cNvGrpSpPr/>
            <p:nvPr/>
          </p:nvGrpSpPr>
          <p:grpSpPr>
            <a:xfrm>
              <a:off x="1267223" y="1636431"/>
              <a:ext cx="10029312" cy="3653936"/>
              <a:chOff x="1267223" y="1636431"/>
              <a:chExt cx="10029312" cy="3653936"/>
            </a:xfrm>
          </p:grpSpPr>
          <p:grpSp>
            <p:nvGrpSpPr>
              <p:cNvPr id="21" name="Gruppo 20">
                <a:extLst>
                  <a:ext uri="{FF2B5EF4-FFF2-40B4-BE49-F238E27FC236}">
                    <a16:creationId xmlns:a16="http://schemas.microsoft.com/office/drawing/2014/main" id="{CE5D172B-8F97-4933-8F4B-54EB1BE1A063}"/>
                  </a:ext>
                </a:extLst>
              </p:cNvPr>
              <p:cNvGrpSpPr/>
              <p:nvPr/>
            </p:nvGrpSpPr>
            <p:grpSpPr>
              <a:xfrm>
                <a:off x="6713829" y="1636431"/>
                <a:ext cx="4582706" cy="1661826"/>
                <a:chOff x="6713829" y="1636431"/>
                <a:chExt cx="4582706" cy="1661826"/>
              </a:xfrm>
            </p:grpSpPr>
            <p:pic>
              <p:nvPicPr>
                <p:cNvPr id="38" name="Immagine 37">
                  <a:extLst>
                    <a:ext uri="{FF2B5EF4-FFF2-40B4-BE49-F238E27FC236}">
                      <a16:creationId xmlns:a16="http://schemas.microsoft.com/office/drawing/2014/main" id="{B2AC96F6-57D3-4AD8-BC85-D3F84F2AC20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713829" y="1673936"/>
                  <a:ext cx="1854965" cy="1624321"/>
                </a:xfrm>
                <a:prstGeom prst="rect">
                  <a:avLst/>
                </a:prstGeom>
              </p:spPr>
            </p:pic>
            <p:sp>
              <p:nvSpPr>
                <p:cNvPr id="39" name="Rettangolo 38">
                  <a:extLst>
                    <a:ext uri="{FF2B5EF4-FFF2-40B4-BE49-F238E27FC236}">
                      <a16:creationId xmlns:a16="http://schemas.microsoft.com/office/drawing/2014/main" id="{2F5F63AE-5FA1-4B02-AD39-F6246BCA5F68}"/>
                    </a:ext>
                  </a:extLst>
                </p:cNvPr>
                <p:cNvSpPr/>
                <p:nvPr/>
              </p:nvSpPr>
              <p:spPr>
                <a:xfrm>
                  <a:off x="6724535" y="1636431"/>
                  <a:ext cx="4572000" cy="27699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  <a:hlinkClick r:id="rId4"/>
                    </a:rPr>
                    <a:t>Webinar 2021</a:t>
                  </a:r>
                  <a:r>
                    <a:rPr kumimoji="0" lang="it-IT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</a:t>
                  </a:r>
                </a:p>
              </p:txBody>
            </p:sp>
          </p:grpSp>
          <p:grpSp>
            <p:nvGrpSpPr>
              <p:cNvPr id="24" name="Gruppo 23">
                <a:extLst>
                  <a:ext uri="{FF2B5EF4-FFF2-40B4-BE49-F238E27FC236}">
                    <a16:creationId xmlns:a16="http://schemas.microsoft.com/office/drawing/2014/main" id="{870AB4CD-8849-4565-9948-49BBB2CA84FC}"/>
                  </a:ext>
                </a:extLst>
              </p:cNvPr>
              <p:cNvGrpSpPr/>
              <p:nvPr/>
            </p:nvGrpSpPr>
            <p:grpSpPr>
              <a:xfrm>
                <a:off x="1267223" y="3112901"/>
                <a:ext cx="7234479" cy="2177466"/>
                <a:chOff x="1267223" y="3112901"/>
                <a:chExt cx="7234479" cy="2177466"/>
              </a:xfrm>
            </p:grpSpPr>
            <p:grpSp>
              <p:nvGrpSpPr>
                <p:cNvPr id="28" name="Gruppo 27">
                  <a:extLst>
                    <a:ext uri="{FF2B5EF4-FFF2-40B4-BE49-F238E27FC236}">
                      <a16:creationId xmlns:a16="http://schemas.microsoft.com/office/drawing/2014/main" id="{59ED0466-D5EA-47D2-B901-315FC70F5964}"/>
                    </a:ext>
                  </a:extLst>
                </p:cNvPr>
                <p:cNvGrpSpPr/>
                <p:nvPr/>
              </p:nvGrpSpPr>
              <p:grpSpPr>
                <a:xfrm>
                  <a:off x="1267223" y="3112901"/>
                  <a:ext cx="7234479" cy="2177466"/>
                  <a:chOff x="1091236" y="4209687"/>
                  <a:chExt cx="7234479" cy="2177466"/>
                </a:xfrm>
              </p:grpSpPr>
              <p:pic>
                <p:nvPicPr>
                  <p:cNvPr id="34" name="Immagine 33">
                    <a:extLst>
                      <a:ext uri="{FF2B5EF4-FFF2-40B4-BE49-F238E27FC236}">
                        <a16:creationId xmlns:a16="http://schemas.microsoft.com/office/drawing/2014/main" id="{BB4FF83A-7E80-4671-8198-9866C7AF7D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091236" y="4209687"/>
                    <a:ext cx="7234479" cy="2177466"/>
                  </a:xfrm>
                  <a:prstGeom prst="rect">
                    <a:avLst/>
                  </a:prstGeom>
                </p:spPr>
              </p:pic>
              <p:cxnSp>
                <p:nvCxnSpPr>
                  <p:cNvPr id="35" name="Connettore diritto 34">
                    <a:extLst>
                      <a:ext uri="{FF2B5EF4-FFF2-40B4-BE49-F238E27FC236}">
                        <a16:creationId xmlns:a16="http://schemas.microsoft.com/office/drawing/2014/main" id="{BC0AE352-861C-410A-BC29-B2D0C0E20A1E}"/>
                      </a:ext>
                    </a:extLst>
                  </p:cNvPr>
                  <p:cNvCxnSpPr/>
                  <p:nvPr/>
                </p:nvCxnSpPr>
                <p:spPr>
                  <a:xfrm>
                    <a:off x="4926842" y="5745707"/>
                    <a:ext cx="2825086" cy="0"/>
                  </a:xfrm>
                  <a:prstGeom prst="line">
                    <a:avLst/>
                  </a:prstGeom>
                  <a:ln>
                    <a:solidFill>
                      <a:srgbClr val="14266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Connettore diritto 36">
                    <a:extLst>
                      <a:ext uri="{FF2B5EF4-FFF2-40B4-BE49-F238E27FC236}">
                        <a16:creationId xmlns:a16="http://schemas.microsoft.com/office/drawing/2014/main" id="{285A62D3-0B75-4AC8-B8DC-EF8E64680E2E}"/>
                      </a:ext>
                    </a:extLst>
                  </p:cNvPr>
                  <p:cNvCxnSpPr/>
                  <p:nvPr/>
                </p:nvCxnSpPr>
                <p:spPr>
                  <a:xfrm>
                    <a:off x="1856096" y="5966345"/>
                    <a:ext cx="5609229" cy="0"/>
                  </a:xfrm>
                  <a:prstGeom prst="line">
                    <a:avLst/>
                  </a:prstGeom>
                  <a:ln>
                    <a:solidFill>
                      <a:srgbClr val="142667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3" name="Rettangolo 32">
                  <a:extLst>
                    <a:ext uri="{FF2B5EF4-FFF2-40B4-BE49-F238E27FC236}">
                      <a16:creationId xmlns:a16="http://schemas.microsoft.com/office/drawing/2014/main" id="{5181D5A9-E9D2-4C58-8E3F-D7FEEC6DEE56}"/>
                    </a:ext>
                  </a:extLst>
                </p:cNvPr>
                <p:cNvSpPr/>
                <p:nvPr/>
              </p:nvSpPr>
              <p:spPr>
                <a:xfrm>
                  <a:off x="6964895" y="4907065"/>
                  <a:ext cx="1536807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  <a:hlinkClick r:id="rId6"/>
                    </a:rPr>
                    <a:t>Application template</a:t>
                  </a:r>
                  <a:r>
                    <a:rPr kumimoji="0" lang="it-IT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</a:t>
                  </a:r>
                </a:p>
              </p:txBody>
            </p:sp>
          </p:grpSp>
        </p:grp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EAF82BCC-7B00-430F-9635-12742EF506FD}"/>
                </a:ext>
              </a:extLst>
            </p:cNvPr>
            <p:cNvSpPr/>
            <p:nvPr/>
          </p:nvSpPr>
          <p:spPr>
            <a:xfrm>
              <a:off x="1779423" y="5290367"/>
              <a:ext cx="6210077" cy="151058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OPEN SCIENCE IS A METHODOLOGY.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THAT’S WHY IN HORIZON EUROPE IT HAS BEEN MOVED TO THE </a:t>
              </a:r>
              <a:r>
                <a: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«EXCELLENCE» </a:t>
              </a: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SECTION OF THE PROPOSAL TEMPLATE…</a:t>
              </a:r>
              <a:b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</a:b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AND </a:t>
              </a:r>
              <a:r>
                <a: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YOU WILL BE EVALUATED</a:t>
              </a:r>
              <a:br>
                <a: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</a:br>
              <a:r>
                <a: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ON HOW YOUR PROPOSAL ADOPTS/ADAPTS OS PRACTICES</a:t>
              </a:r>
            </a:p>
          </p:txBody>
        </p:sp>
      </p:grpSp>
      <p:sp>
        <p:nvSpPr>
          <p:cNvPr id="3" name="Rettangolo 2">
            <a:extLst>
              <a:ext uri="{FF2B5EF4-FFF2-40B4-BE49-F238E27FC236}">
                <a16:creationId xmlns:a16="http://schemas.microsoft.com/office/drawing/2014/main" id="{34871BE7-384C-401D-A36C-33F4688281C9}"/>
              </a:ext>
            </a:extLst>
          </p:cNvPr>
          <p:cNvSpPr/>
          <p:nvPr/>
        </p:nvSpPr>
        <p:spPr>
          <a:xfrm>
            <a:off x="114979" y="776860"/>
            <a:ext cx="2304488" cy="217093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+mj-lt"/>
              </a:rPr>
              <a:t>QUESTION #10: ARE YOU AWARE THAT IN HORIZON EUROPE YOUR PROPOSAL WILL BE EVALUATED ALSO ON OPEN SCIENCE AND FAIR DATA MANAGEMENT?</a:t>
            </a:r>
          </a:p>
        </p:txBody>
      </p:sp>
    </p:spTree>
    <p:extLst>
      <p:ext uri="{BB962C8B-B14F-4D97-AF65-F5344CB8AC3E}">
        <p14:creationId xmlns:p14="http://schemas.microsoft.com/office/powerpoint/2010/main" val="241570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ACEADE-60DF-461D-8566-BC2E7A54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288" y="0"/>
            <a:ext cx="8669424" cy="1325563"/>
          </a:xfrm>
        </p:spPr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Reasons</a:t>
            </a:r>
            <a:r>
              <a:rPr lang="it-IT" dirty="0">
                <a:solidFill>
                  <a:schemeClr val="bg1"/>
                </a:solidFill>
              </a:rPr>
              <a:t> NOT to go Open Science?</a:t>
            </a: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879B7A0E-417D-4465-8713-D0EAAEED8B6A}"/>
              </a:ext>
            </a:extLst>
          </p:cNvPr>
          <p:cNvGrpSpPr/>
          <p:nvPr/>
        </p:nvGrpSpPr>
        <p:grpSpPr>
          <a:xfrm>
            <a:off x="2076629" y="907413"/>
            <a:ext cx="8041132" cy="7172494"/>
            <a:chOff x="2367187" y="967233"/>
            <a:chExt cx="8041132" cy="7172494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9FF58A80-C68A-4DA7-8735-CFB7894A589A}"/>
                </a:ext>
              </a:extLst>
            </p:cNvPr>
            <p:cNvGrpSpPr/>
            <p:nvPr/>
          </p:nvGrpSpPr>
          <p:grpSpPr>
            <a:xfrm>
              <a:off x="2367187" y="967233"/>
              <a:ext cx="8041132" cy="7172494"/>
              <a:chOff x="4507619" y="1388739"/>
              <a:chExt cx="6447630" cy="5751129"/>
            </a:xfrm>
          </p:grpSpPr>
          <p:pic>
            <p:nvPicPr>
              <p:cNvPr id="3" name="Immagine 2">
                <a:extLst>
                  <a:ext uri="{FF2B5EF4-FFF2-40B4-BE49-F238E27FC236}">
                    <a16:creationId xmlns:a16="http://schemas.microsoft.com/office/drawing/2014/main" id="{A70CA414-3516-4C2D-8ADB-DD10EA6F8E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4227" t="21561" r="15007" b="8914"/>
              <a:stretch/>
            </p:blipFill>
            <p:spPr>
              <a:xfrm>
                <a:off x="4507619" y="1388739"/>
                <a:ext cx="3912653" cy="4767941"/>
              </a:xfrm>
              <a:prstGeom prst="rect">
                <a:avLst/>
              </a:prstGeom>
            </p:spPr>
          </p:pic>
          <p:grpSp>
            <p:nvGrpSpPr>
              <p:cNvPr id="18" name="Gruppo 17"/>
              <p:cNvGrpSpPr/>
              <p:nvPr/>
            </p:nvGrpSpPr>
            <p:grpSpPr>
              <a:xfrm>
                <a:off x="4567028" y="4176240"/>
                <a:ext cx="6388221" cy="2963628"/>
                <a:chOff x="3413775" y="3860045"/>
                <a:chExt cx="6388221" cy="2963628"/>
              </a:xfrm>
            </p:grpSpPr>
            <p:sp>
              <p:nvSpPr>
                <p:cNvPr id="8" name="Rettangolo 7"/>
                <p:cNvSpPr/>
                <p:nvPr/>
              </p:nvSpPr>
              <p:spPr>
                <a:xfrm>
                  <a:off x="3413775" y="3860045"/>
                  <a:ext cx="2224799" cy="8444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Rettangolo 16"/>
                <p:cNvSpPr/>
                <p:nvPr/>
              </p:nvSpPr>
              <p:spPr>
                <a:xfrm>
                  <a:off x="5229996" y="6577452"/>
                  <a:ext cx="4572000" cy="246221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  <a:hlinkClick r:id="rId4"/>
                    </a:rPr>
                    <a:t>https://twitter.com/CaAl/status/966279936028958720</a:t>
                  </a:r>
                  <a:r>
                    <a:rPr kumimoji="0" lang="it-IT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</a:t>
                  </a:r>
                </a:p>
              </p:txBody>
            </p:sp>
          </p:grpSp>
        </p:grpSp>
        <p:cxnSp>
          <p:nvCxnSpPr>
            <p:cNvPr id="19" name="Connettore diritto 18">
              <a:extLst>
                <a:ext uri="{FF2B5EF4-FFF2-40B4-BE49-F238E27FC236}">
                  <a16:creationId xmlns:a16="http://schemas.microsoft.com/office/drawing/2014/main" id="{9D022B90-01AC-4DA5-AB86-EBE153C3B8FC}"/>
                </a:ext>
              </a:extLst>
            </p:cNvPr>
            <p:cNvCxnSpPr/>
            <p:nvPr/>
          </p:nvCxnSpPr>
          <p:spPr>
            <a:xfrm>
              <a:off x="4807010" y="3102123"/>
              <a:ext cx="19612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diritto 21">
              <a:extLst>
                <a:ext uri="{FF2B5EF4-FFF2-40B4-BE49-F238E27FC236}">
                  <a16:creationId xmlns:a16="http://schemas.microsoft.com/office/drawing/2014/main" id="{58EEA8DB-CA37-4CBA-ACB3-51A0D155C72A}"/>
                </a:ext>
              </a:extLst>
            </p:cNvPr>
            <p:cNvCxnSpPr>
              <a:cxnSpLocks/>
            </p:cNvCxnSpPr>
            <p:nvPr/>
          </p:nvCxnSpPr>
          <p:spPr>
            <a:xfrm>
              <a:off x="3051908" y="3271614"/>
              <a:ext cx="14517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ED0B505D-631D-4619-808F-DACECBCC73BF}"/>
                </a:ext>
              </a:extLst>
            </p:cNvPr>
            <p:cNvCxnSpPr/>
            <p:nvPr/>
          </p:nvCxnSpPr>
          <p:spPr>
            <a:xfrm>
              <a:off x="3523004" y="3931845"/>
              <a:ext cx="196125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diritto 24">
              <a:extLst>
                <a:ext uri="{FF2B5EF4-FFF2-40B4-BE49-F238E27FC236}">
                  <a16:creationId xmlns:a16="http://schemas.microsoft.com/office/drawing/2014/main" id="{07DCB4FA-539E-40A5-B291-25B02B852EB4}"/>
                </a:ext>
              </a:extLst>
            </p:cNvPr>
            <p:cNvCxnSpPr>
              <a:cxnSpLocks/>
            </p:cNvCxnSpPr>
            <p:nvPr/>
          </p:nvCxnSpPr>
          <p:spPr>
            <a:xfrm>
              <a:off x="3051908" y="4100557"/>
              <a:ext cx="371636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Immagine 26">
            <a:extLst>
              <a:ext uri="{FF2B5EF4-FFF2-40B4-BE49-F238E27FC236}">
                <a16:creationId xmlns:a16="http://schemas.microsoft.com/office/drawing/2014/main" id="{8250829E-38CE-487F-B34A-B12670F486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882" t="61380" r="52825" b="27849"/>
          <a:stretch/>
        </p:blipFill>
        <p:spPr>
          <a:xfrm>
            <a:off x="2474186" y="4426733"/>
            <a:ext cx="2311091" cy="956163"/>
          </a:xfrm>
          <a:prstGeom prst="rect">
            <a:avLst/>
          </a:prstGeom>
          <a:ln w="57150">
            <a:solidFill>
              <a:srgbClr val="BE263A"/>
            </a:solidFill>
          </a:ln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0FBCE314-2925-443F-9A2F-6D55DA30686E}"/>
              </a:ext>
            </a:extLst>
          </p:cNvPr>
          <p:cNvSpPr/>
          <p:nvPr/>
        </p:nvSpPr>
        <p:spPr>
          <a:xfrm>
            <a:off x="5442438" y="5055577"/>
            <a:ext cx="2699239" cy="111661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SEE YOU TOMORROW AT 14.00! </a:t>
            </a:r>
          </a:p>
        </p:txBody>
      </p:sp>
    </p:spTree>
    <p:extLst>
      <p:ext uri="{BB962C8B-B14F-4D97-AF65-F5344CB8AC3E}">
        <p14:creationId xmlns:p14="http://schemas.microsoft.com/office/powerpoint/2010/main" val="357883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E375CF-FE7A-4E0C-B516-233360A65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14" y="829791"/>
            <a:ext cx="7886700" cy="1325563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Today in a </a:t>
            </a:r>
            <a:r>
              <a:rPr lang="it-IT" dirty="0" err="1">
                <a:solidFill>
                  <a:schemeClr val="bg1"/>
                </a:solidFill>
              </a:rPr>
              <a:t>nutshell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62E88EE-B39E-4828-8E99-583C817FD9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060" y="4081274"/>
            <a:ext cx="8630888" cy="701675"/>
          </a:xfrm>
          <a:prstGeom prst="rect">
            <a:avLst/>
          </a:prstGeom>
          <a:solidFill>
            <a:schemeClr val="bg1">
              <a:alpha val="5882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800" dirty="0">
                <a:solidFill>
                  <a:prstClr val="black"/>
                </a:solidFill>
                <a:latin typeface="Calibri Light" panose="020F0302020204030204" pitchFamily="34" charset="0"/>
              </a:rPr>
              <a:t>…s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etting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the scene for 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this</a:t>
            </a:r>
            <a:r>
              <a:rPr kumimoji="0" lang="it-IT" altLang="it-IT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2 </a:t>
            </a:r>
            <a:r>
              <a:rPr kumimoji="0" lang="it-IT" altLang="it-IT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days</a:t>
            </a:r>
            <a:r>
              <a:rPr kumimoji="0" lang="it-IT" altLang="it-IT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of «Open»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with 10 [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critical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] </a:t>
            </a:r>
            <a:r>
              <a:rPr lang="it-IT" altLang="it-IT" sz="28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question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s 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raising</a:t>
            </a:r>
            <a:r>
              <a:rPr kumimoji="0" lang="it-IT" altLang="it-IT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issues on </a:t>
            </a:r>
            <a:r>
              <a:rPr kumimoji="0" lang="it-IT" altLang="it-IT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your</a:t>
            </a:r>
            <a:r>
              <a:rPr kumimoji="0" lang="it-IT" altLang="it-IT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daily workflow…</a:t>
            </a: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1133E89-E5B2-4ABE-9DB8-A252D447E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648" y="5158012"/>
            <a:ext cx="8291300" cy="701675"/>
          </a:xfrm>
          <a:prstGeom prst="rect">
            <a:avLst/>
          </a:prstGeom>
          <a:solidFill>
            <a:schemeClr val="bg1">
              <a:alpha val="5882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… to 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see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the 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reasons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why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Open Science 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is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not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the 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unptenth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administrative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burden…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306DBFF-C5BC-49BC-8CBA-CEE536AF6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0692" y="6061386"/>
            <a:ext cx="7386839" cy="701675"/>
          </a:xfrm>
          <a:prstGeom prst="rect">
            <a:avLst/>
          </a:prstGeom>
          <a:solidFill>
            <a:schemeClr val="bg1">
              <a:alpha val="5882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…and </a:t>
            </a:r>
            <a:r>
              <a:rPr kumimoji="0" lang="it-IT" alt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why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we</a:t>
            </a:r>
            <a:r>
              <a:rPr kumimoji="0" lang="it-IT" altLang="it-IT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should</a:t>
            </a:r>
            <a:r>
              <a:rPr kumimoji="0" lang="it-IT" altLang="it-IT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rPr>
              <a:t> care, in the view of Horizon Europe, the EOSC and FAIR data</a:t>
            </a: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C8EF451-8871-4F70-9322-0F116051DF7C}"/>
              </a:ext>
            </a:extLst>
          </p:cNvPr>
          <p:cNvSpPr/>
          <p:nvPr/>
        </p:nvSpPr>
        <p:spPr>
          <a:xfrm>
            <a:off x="6122504" y="496957"/>
            <a:ext cx="2703444" cy="13255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latin typeface="+mj-lt"/>
              </a:rPr>
              <a:t>SOME ISSUES WILL BE ADDRESSED TODAY BY STEFANO BIANCO, OTHERS TOMORROW IN THE COURSE</a:t>
            </a:r>
          </a:p>
        </p:txBody>
      </p:sp>
    </p:spTree>
    <p:extLst>
      <p:ext uri="{BB962C8B-B14F-4D97-AF65-F5344CB8AC3E}">
        <p14:creationId xmlns:p14="http://schemas.microsoft.com/office/powerpoint/2010/main" val="209428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7C517E-DD4D-4ED7-B541-B502381F8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[point #1]</a:t>
            </a:r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0B86D1D3-0907-43F4-82B1-8515B455AFD2}"/>
              </a:ext>
            </a:extLst>
          </p:cNvPr>
          <p:cNvGrpSpPr/>
          <p:nvPr/>
        </p:nvGrpSpPr>
        <p:grpSpPr>
          <a:xfrm>
            <a:off x="205408" y="2660742"/>
            <a:ext cx="8106783" cy="4087927"/>
            <a:chOff x="205408" y="2660742"/>
            <a:chExt cx="8106783" cy="4087927"/>
          </a:xfrm>
        </p:grpSpPr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C7644A8D-86AC-4F40-ACE0-2EB6477E644E}"/>
                </a:ext>
              </a:extLst>
            </p:cNvPr>
            <p:cNvGrpSpPr/>
            <p:nvPr/>
          </p:nvGrpSpPr>
          <p:grpSpPr>
            <a:xfrm>
              <a:off x="258417" y="2660742"/>
              <a:ext cx="8053774" cy="4087927"/>
              <a:chOff x="258417" y="2660742"/>
              <a:chExt cx="8053774" cy="4087927"/>
            </a:xfrm>
          </p:grpSpPr>
          <p:pic>
            <p:nvPicPr>
              <p:cNvPr id="24" name="Immagine 23">
                <a:extLst>
                  <a:ext uri="{FF2B5EF4-FFF2-40B4-BE49-F238E27FC236}">
                    <a16:creationId xmlns:a16="http://schemas.microsoft.com/office/drawing/2014/main" id="{40419D48-3EE1-4A8A-A8DA-2BF9F834A6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1346" b="18130"/>
              <a:stretch/>
            </p:blipFill>
            <p:spPr>
              <a:xfrm>
                <a:off x="258417" y="2660742"/>
                <a:ext cx="1928192" cy="2181286"/>
              </a:xfrm>
              <a:prstGeom prst="rect">
                <a:avLst/>
              </a:prstGeom>
            </p:spPr>
          </p:pic>
          <p:grpSp>
            <p:nvGrpSpPr>
              <p:cNvPr id="22" name="Gruppo 21">
                <a:extLst>
                  <a:ext uri="{FF2B5EF4-FFF2-40B4-BE49-F238E27FC236}">
                    <a16:creationId xmlns:a16="http://schemas.microsoft.com/office/drawing/2014/main" id="{EB3DF22F-A835-468D-85B6-51CD70CCE733}"/>
                  </a:ext>
                </a:extLst>
              </p:cNvPr>
              <p:cNvGrpSpPr/>
              <p:nvPr/>
            </p:nvGrpSpPr>
            <p:grpSpPr>
              <a:xfrm>
                <a:off x="1594356" y="4516684"/>
                <a:ext cx="6717835" cy="2231985"/>
                <a:chOff x="1594356" y="4516684"/>
                <a:chExt cx="6717835" cy="2231985"/>
              </a:xfrm>
            </p:grpSpPr>
            <p:grpSp>
              <p:nvGrpSpPr>
                <p:cNvPr id="19" name="Gruppo 18">
                  <a:extLst>
                    <a:ext uri="{FF2B5EF4-FFF2-40B4-BE49-F238E27FC236}">
                      <a16:creationId xmlns:a16="http://schemas.microsoft.com/office/drawing/2014/main" id="{6B32A3BA-410D-4F96-9C0C-35C48298390B}"/>
                    </a:ext>
                  </a:extLst>
                </p:cNvPr>
                <p:cNvGrpSpPr/>
                <p:nvPr/>
              </p:nvGrpSpPr>
              <p:grpSpPr>
                <a:xfrm>
                  <a:off x="1594356" y="4516684"/>
                  <a:ext cx="6717835" cy="2231985"/>
                  <a:chOff x="1594356" y="4516684"/>
                  <a:chExt cx="6717835" cy="2231985"/>
                </a:xfrm>
              </p:grpSpPr>
              <p:pic>
                <p:nvPicPr>
                  <p:cNvPr id="6" name="Immagine 5">
                    <a:extLst>
                      <a:ext uri="{FF2B5EF4-FFF2-40B4-BE49-F238E27FC236}">
                        <a16:creationId xmlns:a16="http://schemas.microsoft.com/office/drawing/2014/main" id="{E6B226EE-16E4-4436-8316-A756F3FD6E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594356" y="4516684"/>
                    <a:ext cx="6717835" cy="2231985"/>
                  </a:xfrm>
                  <a:prstGeom prst="rect">
                    <a:avLst/>
                  </a:prstGeom>
                </p:spPr>
              </p:pic>
              <p:cxnSp>
                <p:nvCxnSpPr>
                  <p:cNvPr id="9" name="Connettore diritto 8">
                    <a:extLst>
                      <a:ext uri="{FF2B5EF4-FFF2-40B4-BE49-F238E27FC236}">
                        <a16:creationId xmlns:a16="http://schemas.microsoft.com/office/drawing/2014/main" id="{10D7ADE1-17C4-4DE3-B6A9-09A8F452A361}"/>
                      </a:ext>
                    </a:extLst>
                  </p:cNvPr>
                  <p:cNvCxnSpPr/>
                  <p:nvPr/>
                </p:nvCxnSpPr>
                <p:spPr>
                  <a:xfrm>
                    <a:off x="1789043" y="4800600"/>
                    <a:ext cx="6261653" cy="0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Connettore diritto 10">
                    <a:extLst>
                      <a:ext uri="{FF2B5EF4-FFF2-40B4-BE49-F238E27FC236}">
                        <a16:creationId xmlns:a16="http://schemas.microsoft.com/office/drawing/2014/main" id="{AA89CE7B-3997-47A7-9370-CF163E625D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89042" y="5042452"/>
                    <a:ext cx="4343401" cy="0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Connettore diritto 12">
                    <a:extLst>
                      <a:ext uri="{FF2B5EF4-FFF2-40B4-BE49-F238E27FC236}">
                        <a16:creationId xmlns:a16="http://schemas.microsoft.com/office/drawing/2014/main" id="{6EAA9FA7-EA21-460D-9680-5979C1E323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12843" y="5996609"/>
                    <a:ext cx="6129131" cy="0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Connettore diritto 13">
                    <a:extLst>
                      <a:ext uri="{FF2B5EF4-FFF2-40B4-BE49-F238E27FC236}">
                        <a16:creationId xmlns:a16="http://schemas.microsoft.com/office/drawing/2014/main" id="{13EA3D84-CB7D-422F-AF02-8230BB4DCE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67130" y="5777948"/>
                    <a:ext cx="2683565" cy="0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Connettore diritto 15">
                    <a:extLst>
                      <a:ext uri="{FF2B5EF4-FFF2-40B4-BE49-F238E27FC236}">
                        <a16:creationId xmlns:a16="http://schemas.microsoft.com/office/drawing/2014/main" id="{A8B947B3-D9FA-4077-A2E4-5E03A55FE1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49286" y="6255026"/>
                    <a:ext cx="4383157" cy="0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1" name="Connettore diritto 20">
                  <a:extLst>
                    <a:ext uri="{FF2B5EF4-FFF2-40B4-BE49-F238E27FC236}">
                      <a16:creationId xmlns:a16="http://schemas.microsoft.com/office/drawing/2014/main" id="{40DDB5CB-CCE7-4ACC-ACD0-0927AB3F9D91}"/>
                    </a:ext>
                  </a:extLst>
                </p:cNvPr>
                <p:cNvCxnSpPr/>
                <p:nvPr/>
              </p:nvCxnSpPr>
              <p:spPr>
                <a:xfrm>
                  <a:off x="2186609" y="5754757"/>
                  <a:ext cx="2971800" cy="0"/>
                </a:xfrm>
                <a:prstGeom prst="line">
                  <a:avLst/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92958F4B-F7A2-4139-8E15-4226AD091843}"/>
                </a:ext>
              </a:extLst>
            </p:cNvPr>
            <p:cNvSpPr/>
            <p:nvPr/>
          </p:nvSpPr>
          <p:spPr>
            <a:xfrm>
              <a:off x="205408" y="4616164"/>
              <a:ext cx="4572000" cy="246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it-IT" sz="1000" dirty="0">
                  <a:hlinkClick r:id="rId5"/>
                </a:rPr>
                <a:t>Dec.2021</a:t>
              </a:r>
              <a:r>
                <a:rPr lang="it-IT" sz="1000" dirty="0"/>
                <a:t> </a:t>
              </a:r>
            </a:p>
          </p:txBody>
        </p:sp>
      </p:grpSp>
      <p:sp>
        <p:nvSpPr>
          <p:cNvPr id="28" name="Rettangolo 27">
            <a:extLst>
              <a:ext uri="{FF2B5EF4-FFF2-40B4-BE49-F238E27FC236}">
                <a16:creationId xmlns:a16="http://schemas.microsoft.com/office/drawing/2014/main" id="{1689B647-7F4D-49AC-9231-395D3F6381AE}"/>
              </a:ext>
            </a:extLst>
          </p:cNvPr>
          <p:cNvSpPr/>
          <p:nvPr/>
        </p:nvSpPr>
        <p:spPr>
          <a:xfrm>
            <a:off x="6003235" y="1478702"/>
            <a:ext cx="2512115" cy="159752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MY OWN QUESTION</a:t>
            </a:r>
            <a:r>
              <a:rPr lang="it-IT" dirty="0"/>
              <a:t>:</a:t>
            </a:r>
          </a:p>
          <a:p>
            <a:pPr algn="ctr"/>
            <a:r>
              <a:rPr lang="it-IT" dirty="0"/>
              <a:t>WHAT ELSE DO WE NEED BUT COVID TO SEE THE IMMEDIATE NEED FOR OPEN SCIENCE?</a:t>
            </a:r>
          </a:p>
        </p:txBody>
      </p:sp>
    </p:spTree>
    <p:extLst>
      <p:ext uri="{BB962C8B-B14F-4D97-AF65-F5344CB8AC3E}">
        <p14:creationId xmlns:p14="http://schemas.microsoft.com/office/powerpoint/2010/main" val="251557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olo 3">
            <a:extLst>
              <a:ext uri="{FF2B5EF4-FFF2-40B4-BE49-F238E27FC236}">
                <a16:creationId xmlns:a16="http://schemas.microsoft.com/office/drawing/2014/main" id="{D417FE25-E152-4772-B334-A255A2786CFF}"/>
              </a:ext>
            </a:extLst>
          </p:cNvPr>
          <p:cNvSpPr txBox="1">
            <a:spLocks/>
          </p:cNvSpPr>
          <p:nvPr/>
        </p:nvSpPr>
        <p:spPr>
          <a:xfrm>
            <a:off x="332374" y="-66628"/>
            <a:ext cx="7886700" cy="132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>
                <a:solidFill>
                  <a:prstClr val="white"/>
                </a:solidFill>
                <a:latin typeface="Calibri Light" panose="020F0302020204030204"/>
              </a:rPr>
              <a:t>Contextualizing</a:t>
            </a:r>
            <a:r>
              <a:rPr lang="it-IT" dirty="0">
                <a:solidFill>
                  <a:prstClr val="white"/>
                </a:solidFill>
                <a:latin typeface="Calibri Light" panose="020F0302020204030204"/>
              </a:rPr>
              <a:t>: COVID</a:t>
            </a:r>
            <a:endParaRPr kumimoji="0" lang="it-IT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30CDA78D-9184-4EA1-814F-A753A39D3012}"/>
              </a:ext>
            </a:extLst>
          </p:cNvPr>
          <p:cNvGrpSpPr/>
          <p:nvPr/>
        </p:nvGrpSpPr>
        <p:grpSpPr>
          <a:xfrm>
            <a:off x="455003" y="4610769"/>
            <a:ext cx="8272257" cy="2258054"/>
            <a:chOff x="455003" y="4610769"/>
            <a:chExt cx="8272257" cy="2258054"/>
          </a:xfrm>
        </p:grpSpPr>
        <p:grpSp>
          <p:nvGrpSpPr>
            <p:cNvPr id="34" name="Gruppo 33">
              <a:extLst>
                <a:ext uri="{FF2B5EF4-FFF2-40B4-BE49-F238E27FC236}">
                  <a16:creationId xmlns:a16="http://schemas.microsoft.com/office/drawing/2014/main" id="{9B6D06E4-6C75-49EA-B1C8-9E1D06FB1EE8}"/>
                </a:ext>
              </a:extLst>
            </p:cNvPr>
            <p:cNvGrpSpPr/>
            <p:nvPr/>
          </p:nvGrpSpPr>
          <p:grpSpPr>
            <a:xfrm>
              <a:off x="455003" y="4610769"/>
              <a:ext cx="8272257" cy="2258054"/>
              <a:chOff x="265456" y="4467831"/>
              <a:chExt cx="8272257" cy="2258054"/>
            </a:xfrm>
          </p:grpSpPr>
          <p:grpSp>
            <p:nvGrpSpPr>
              <p:cNvPr id="36" name="Gruppo 35">
                <a:extLst>
                  <a:ext uri="{FF2B5EF4-FFF2-40B4-BE49-F238E27FC236}">
                    <a16:creationId xmlns:a16="http://schemas.microsoft.com/office/drawing/2014/main" id="{234A7D91-2E24-49DD-BB42-DC61CDF8EC2A}"/>
                  </a:ext>
                </a:extLst>
              </p:cNvPr>
              <p:cNvGrpSpPr/>
              <p:nvPr/>
            </p:nvGrpSpPr>
            <p:grpSpPr>
              <a:xfrm>
                <a:off x="265456" y="4467831"/>
                <a:ext cx="7026811" cy="2258054"/>
                <a:chOff x="265456" y="4467831"/>
                <a:chExt cx="7026811" cy="2258054"/>
              </a:xfrm>
            </p:grpSpPr>
            <p:pic>
              <p:nvPicPr>
                <p:cNvPr id="38" name="Immagine 37">
                  <a:extLst>
                    <a:ext uri="{FF2B5EF4-FFF2-40B4-BE49-F238E27FC236}">
                      <a16:creationId xmlns:a16="http://schemas.microsoft.com/office/drawing/2014/main" id="{0A6C866F-0CB9-4046-96AE-8EC8182044E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65456" y="4467831"/>
                  <a:ext cx="4280711" cy="2258054"/>
                </a:xfrm>
                <a:prstGeom prst="rect">
                  <a:avLst/>
                </a:prstGeom>
              </p:spPr>
            </p:pic>
            <p:sp>
              <p:nvSpPr>
                <p:cNvPr id="39" name="Rettangolo 38">
                  <a:extLst>
                    <a:ext uri="{FF2B5EF4-FFF2-40B4-BE49-F238E27FC236}">
                      <a16:creationId xmlns:a16="http://schemas.microsoft.com/office/drawing/2014/main" id="{9244957D-5BA0-4B87-B400-F21318AA46CC}"/>
                    </a:ext>
                  </a:extLst>
                </p:cNvPr>
                <p:cNvSpPr/>
                <p:nvPr/>
              </p:nvSpPr>
              <p:spPr>
                <a:xfrm>
                  <a:off x="2720267" y="6343509"/>
                  <a:ext cx="4572000" cy="249684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  <a:hlinkClick r:id="rId4"/>
                    </a:rPr>
                    <a:t>Feb. 4 2022</a:t>
                  </a:r>
                  <a:r>
                    <a:rPr kumimoji="0" lang="it-IT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p:grpSp>
          <p:sp>
            <p:nvSpPr>
              <p:cNvPr id="37" name="Rettangolo 36">
                <a:extLst>
                  <a:ext uri="{FF2B5EF4-FFF2-40B4-BE49-F238E27FC236}">
                    <a16:creationId xmlns:a16="http://schemas.microsoft.com/office/drawing/2014/main" id="{D4BB73A3-D2BE-4AF0-BF61-C96BD9AAF498}"/>
                  </a:ext>
                </a:extLst>
              </p:cNvPr>
              <p:cNvSpPr/>
              <p:nvPr/>
            </p:nvSpPr>
            <p:spPr>
              <a:xfrm>
                <a:off x="4502426" y="5229885"/>
                <a:ext cx="4035287" cy="12602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/>
                    <a:ea typeface="+mn-ea"/>
                    <a:cs typeface="+mn-cs"/>
                  </a:rPr>
                  <a:t>THE PANDEMIC IS A LIFE-SIZE EXPERIMENT THAT REMINDED US THAT THE ULTIMATE GOAL IS TO ADVANCE KNOWLEDGE, NOT EGOS, NOT NUMBERS</a:t>
                </a:r>
              </a:p>
            </p:txBody>
          </p:sp>
        </p:grpSp>
        <p:cxnSp>
          <p:nvCxnSpPr>
            <p:cNvPr id="4" name="Connettore diritto 3">
              <a:extLst>
                <a:ext uri="{FF2B5EF4-FFF2-40B4-BE49-F238E27FC236}">
                  <a16:creationId xmlns:a16="http://schemas.microsoft.com/office/drawing/2014/main" id="{47EAD494-DC62-46D6-81E0-DA71710268B6}"/>
                </a:ext>
              </a:extLst>
            </p:cNvPr>
            <p:cNvCxnSpPr/>
            <p:nvPr/>
          </p:nvCxnSpPr>
          <p:spPr>
            <a:xfrm>
              <a:off x="2295939" y="5973417"/>
              <a:ext cx="1997765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diritto 39">
              <a:extLst>
                <a:ext uri="{FF2B5EF4-FFF2-40B4-BE49-F238E27FC236}">
                  <a16:creationId xmlns:a16="http://schemas.microsoft.com/office/drawing/2014/main" id="{A643C7A7-F57C-4C4A-B1FD-A33C4043C04D}"/>
                </a:ext>
              </a:extLst>
            </p:cNvPr>
            <p:cNvCxnSpPr>
              <a:cxnSpLocks/>
            </p:cNvCxnSpPr>
            <p:nvPr/>
          </p:nvCxnSpPr>
          <p:spPr>
            <a:xfrm>
              <a:off x="549966" y="6195391"/>
              <a:ext cx="4022034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6ADBD596-22A5-4D1A-8DEF-55BA3A17E2F2}"/>
                </a:ext>
              </a:extLst>
            </p:cNvPr>
            <p:cNvCxnSpPr>
              <a:cxnSpLocks/>
            </p:cNvCxnSpPr>
            <p:nvPr/>
          </p:nvCxnSpPr>
          <p:spPr>
            <a:xfrm>
              <a:off x="549966" y="6414052"/>
              <a:ext cx="3515138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97DB4D34-9290-49E3-A329-DE6E07219796}"/>
              </a:ext>
            </a:extLst>
          </p:cNvPr>
          <p:cNvGrpSpPr/>
          <p:nvPr/>
        </p:nvGrpSpPr>
        <p:grpSpPr>
          <a:xfrm>
            <a:off x="343138" y="1084576"/>
            <a:ext cx="8608934" cy="969959"/>
            <a:chOff x="343138" y="1084576"/>
            <a:chExt cx="8608934" cy="969959"/>
          </a:xfrm>
        </p:grpSpPr>
        <p:grpSp>
          <p:nvGrpSpPr>
            <p:cNvPr id="42" name="Gruppo 41">
              <a:extLst>
                <a:ext uri="{FF2B5EF4-FFF2-40B4-BE49-F238E27FC236}">
                  <a16:creationId xmlns:a16="http://schemas.microsoft.com/office/drawing/2014/main" id="{D8707C3E-FDF5-4A31-9CF2-219A7F02D4E4}"/>
                </a:ext>
              </a:extLst>
            </p:cNvPr>
            <p:cNvGrpSpPr/>
            <p:nvPr/>
          </p:nvGrpSpPr>
          <p:grpSpPr>
            <a:xfrm>
              <a:off x="1933650" y="1084576"/>
              <a:ext cx="7018422" cy="969959"/>
              <a:chOff x="1933650" y="1084576"/>
              <a:chExt cx="7018422" cy="969959"/>
            </a:xfrm>
          </p:grpSpPr>
          <p:grpSp>
            <p:nvGrpSpPr>
              <p:cNvPr id="43" name="Gruppo 42">
                <a:extLst>
                  <a:ext uri="{FF2B5EF4-FFF2-40B4-BE49-F238E27FC236}">
                    <a16:creationId xmlns:a16="http://schemas.microsoft.com/office/drawing/2014/main" id="{516434A6-B9AA-4A9F-874A-DD5E3A7A31D2}"/>
                  </a:ext>
                </a:extLst>
              </p:cNvPr>
              <p:cNvGrpSpPr/>
              <p:nvPr/>
            </p:nvGrpSpPr>
            <p:grpSpPr>
              <a:xfrm>
                <a:off x="1933650" y="1084576"/>
                <a:ext cx="7018422" cy="969959"/>
                <a:chOff x="1933650" y="1084576"/>
                <a:chExt cx="7018422" cy="969959"/>
              </a:xfrm>
            </p:grpSpPr>
            <p:grpSp>
              <p:nvGrpSpPr>
                <p:cNvPr id="45" name="Gruppo 44">
                  <a:extLst>
                    <a:ext uri="{FF2B5EF4-FFF2-40B4-BE49-F238E27FC236}">
                      <a16:creationId xmlns:a16="http://schemas.microsoft.com/office/drawing/2014/main" id="{3DFC7C08-0AE4-47E7-9515-E179A3188D79}"/>
                    </a:ext>
                  </a:extLst>
                </p:cNvPr>
                <p:cNvGrpSpPr/>
                <p:nvPr/>
              </p:nvGrpSpPr>
              <p:grpSpPr>
                <a:xfrm>
                  <a:off x="1933650" y="1084576"/>
                  <a:ext cx="7018422" cy="969959"/>
                  <a:chOff x="1933650" y="1084576"/>
                  <a:chExt cx="7018422" cy="969959"/>
                </a:xfrm>
              </p:grpSpPr>
              <p:pic>
                <p:nvPicPr>
                  <p:cNvPr id="47" name="Immagine 46">
                    <a:extLst>
                      <a:ext uri="{FF2B5EF4-FFF2-40B4-BE49-F238E27FC236}">
                        <a16:creationId xmlns:a16="http://schemas.microsoft.com/office/drawing/2014/main" id="{48F09360-8037-42D1-A4E5-354070EAA5B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r="1883" b="79269"/>
                  <a:stretch/>
                </p:blipFill>
                <p:spPr>
                  <a:xfrm>
                    <a:off x="4214864" y="1084576"/>
                    <a:ext cx="4737208" cy="969959"/>
                  </a:xfrm>
                  <a:prstGeom prst="rect">
                    <a:avLst/>
                  </a:prstGeom>
                </p:spPr>
              </p:pic>
              <p:pic>
                <p:nvPicPr>
                  <p:cNvPr id="48" name="Immagine 47">
                    <a:extLst>
                      <a:ext uri="{FF2B5EF4-FFF2-40B4-BE49-F238E27FC236}">
                        <a16:creationId xmlns:a16="http://schemas.microsoft.com/office/drawing/2014/main" id="{FF24D019-745B-4182-96F8-D66878DF6FB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1933650" y="1084576"/>
                    <a:ext cx="2334635" cy="969959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46" name="Rettangolo 45">
                  <a:extLst>
                    <a:ext uri="{FF2B5EF4-FFF2-40B4-BE49-F238E27FC236}">
                      <a16:creationId xmlns:a16="http://schemas.microsoft.com/office/drawing/2014/main" id="{AA145AED-4DA2-4090-9D86-16D5A4BD95E9}"/>
                    </a:ext>
                  </a:extLst>
                </p:cNvPr>
                <p:cNvSpPr/>
                <p:nvPr/>
              </p:nvSpPr>
              <p:spPr>
                <a:xfrm>
                  <a:off x="2011468" y="1763159"/>
                  <a:ext cx="4572000" cy="27699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200" b="0" i="0" u="sng" strike="noStrike" kern="1200" cap="none" spc="0" normalizeH="0" baseline="0" noProof="0" dirty="0">
                      <a:ln>
                        <a:noFill/>
                      </a:ln>
                      <a:solidFill>
                        <a:srgbClr val="0563C1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  <a:hlinkClick r:id="rId7"/>
                    </a:rPr>
                    <a:t>Nov. 29 2021</a:t>
                  </a:r>
                  <a:endPara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44" name="Connettore diritto 43">
                <a:extLst>
                  <a:ext uri="{FF2B5EF4-FFF2-40B4-BE49-F238E27FC236}">
                    <a16:creationId xmlns:a16="http://schemas.microsoft.com/office/drawing/2014/main" id="{141CB91C-D2B7-4810-8703-599521A8C6EC}"/>
                  </a:ext>
                </a:extLst>
              </p:cNvPr>
              <p:cNvCxnSpPr/>
              <p:nvPr/>
            </p:nvCxnSpPr>
            <p:spPr>
              <a:xfrm>
                <a:off x="4263888" y="1405740"/>
                <a:ext cx="213691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8B5970DC-23BE-4643-AED3-D55E51E338DB}"/>
                </a:ext>
              </a:extLst>
            </p:cNvPr>
            <p:cNvSpPr/>
            <p:nvPr/>
          </p:nvSpPr>
          <p:spPr>
            <a:xfrm>
              <a:off x="343138" y="1132567"/>
              <a:ext cx="1566000" cy="8739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>
                  <a:latin typeface="+mj-lt"/>
                </a:rPr>
                <a:t>BECAUSE OPEN DATA SAVES LIVES</a:t>
              </a:r>
            </a:p>
          </p:txBody>
        </p:sp>
      </p:grp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FD2E8853-FF1F-4684-A445-A6C200F9BB07}"/>
              </a:ext>
            </a:extLst>
          </p:cNvPr>
          <p:cNvGrpSpPr/>
          <p:nvPr/>
        </p:nvGrpSpPr>
        <p:grpSpPr>
          <a:xfrm>
            <a:off x="913810" y="2191860"/>
            <a:ext cx="8230190" cy="2799936"/>
            <a:chOff x="5405165" y="1874957"/>
            <a:chExt cx="8230190" cy="2799936"/>
          </a:xfrm>
        </p:grpSpPr>
        <p:grpSp>
          <p:nvGrpSpPr>
            <p:cNvPr id="50" name="Gruppo 49">
              <a:extLst>
                <a:ext uri="{FF2B5EF4-FFF2-40B4-BE49-F238E27FC236}">
                  <a16:creationId xmlns:a16="http://schemas.microsoft.com/office/drawing/2014/main" id="{68A0299F-F81E-4800-A01E-F592BA627D9A}"/>
                </a:ext>
              </a:extLst>
            </p:cNvPr>
            <p:cNvGrpSpPr/>
            <p:nvPr/>
          </p:nvGrpSpPr>
          <p:grpSpPr>
            <a:xfrm>
              <a:off x="5405165" y="1874957"/>
              <a:ext cx="8230190" cy="2799936"/>
              <a:chOff x="5405165" y="1874957"/>
              <a:chExt cx="8230190" cy="2799936"/>
            </a:xfrm>
          </p:grpSpPr>
          <p:grpSp>
            <p:nvGrpSpPr>
              <p:cNvPr id="52" name="Gruppo 51">
                <a:extLst>
                  <a:ext uri="{FF2B5EF4-FFF2-40B4-BE49-F238E27FC236}">
                    <a16:creationId xmlns:a16="http://schemas.microsoft.com/office/drawing/2014/main" id="{8BFE3C8D-752D-4ED1-B037-74C7D0C79370}"/>
                  </a:ext>
                </a:extLst>
              </p:cNvPr>
              <p:cNvGrpSpPr/>
              <p:nvPr/>
            </p:nvGrpSpPr>
            <p:grpSpPr>
              <a:xfrm>
                <a:off x="5405165" y="1874957"/>
                <a:ext cx="8230190" cy="2799936"/>
                <a:chOff x="5405165" y="1874957"/>
                <a:chExt cx="8230190" cy="2799936"/>
              </a:xfrm>
            </p:grpSpPr>
            <p:sp>
              <p:nvSpPr>
                <p:cNvPr id="54" name="Rettangolo 53">
                  <a:extLst>
                    <a:ext uri="{FF2B5EF4-FFF2-40B4-BE49-F238E27FC236}">
                      <a16:creationId xmlns:a16="http://schemas.microsoft.com/office/drawing/2014/main" id="{774F37D7-3213-47B9-887C-BF016D7B1680}"/>
                    </a:ext>
                  </a:extLst>
                </p:cNvPr>
                <p:cNvSpPr/>
                <p:nvPr/>
              </p:nvSpPr>
              <p:spPr>
                <a:xfrm>
                  <a:off x="10475254" y="3243658"/>
                  <a:ext cx="3160101" cy="143123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 Light" panose="020F0302020204030204" pitchFamily="34" charset="0"/>
                      <a:ea typeface="+mn-ea"/>
                      <a:cs typeface="Calibri Light" panose="020F0302020204030204" pitchFamily="34" charset="0"/>
                    </a:rPr>
                    <a:t>WE NEED </a:t>
                  </a:r>
                  <a:r>
                    <a:rPr kumimoji="0" lang="it-IT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Calibri Light" panose="020F0302020204030204" pitchFamily="34" charset="0"/>
                      <a:ea typeface="+mn-ea"/>
                      <a:cs typeface="Calibri Light" panose="020F0302020204030204" pitchFamily="34" charset="0"/>
                    </a:rPr>
                    <a:t>DATA, NOT ONLY ARTICLES, </a:t>
                  </a:r>
                  <a:r>
                    <a:rPr kumimoji="0" lang="it-IT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 Light" panose="020F0302020204030204" pitchFamily="34" charset="0"/>
                      <a:ea typeface="+mn-ea"/>
                      <a:cs typeface="Calibri Light" panose="020F0302020204030204" pitchFamily="34" charset="0"/>
                    </a:rPr>
                    <a:t>AND WE NEED BOTH </a:t>
                  </a:r>
                  <a:r>
                    <a:rPr kumimoji="0" lang="it-IT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Calibri Light" panose="020F0302020204030204" pitchFamily="34" charset="0"/>
                      <a:ea typeface="+mn-ea"/>
                      <a:cs typeface="Calibri Light" panose="020F0302020204030204" pitchFamily="34" charset="0"/>
                    </a:rPr>
                    <a:t>NOW </a:t>
                  </a:r>
                  <a:r>
                    <a:rPr kumimoji="0" lang="it-IT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 Light" panose="020F0302020204030204" pitchFamily="34" charset="0"/>
                      <a:ea typeface="+mn-ea"/>
                      <a:cs typeface="Calibri Light" panose="020F0302020204030204" pitchFamily="34" charset="0"/>
                    </a:rPr>
                    <a:t>(NOT IN 3 YEARS)</a:t>
                  </a:r>
                  <a:endPara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endParaRPr>
                </a:p>
              </p:txBody>
            </p:sp>
            <p:pic>
              <p:nvPicPr>
                <p:cNvPr id="55" name="Immagine 54">
                  <a:extLst>
                    <a:ext uri="{FF2B5EF4-FFF2-40B4-BE49-F238E27FC236}">
                      <a16:creationId xmlns:a16="http://schemas.microsoft.com/office/drawing/2014/main" id="{B7C65E0B-8041-484A-B133-CC70290E7A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405165" y="1874957"/>
                  <a:ext cx="3462259" cy="2315816"/>
                </a:xfrm>
                <a:prstGeom prst="rect">
                  <a:avLst/>
                </a:prstGeom>
              </p:spPr>
            </p:pic>
          </p:grpSp>
          <p:sp>
            <p:nvSpPr>
              <p:cNvPr id="53" name="Rettangolo con angoli arrotondati 52">
                <a:extLst>
                  <a:ext uri="{FF2B5EF4-FFF2-40B4-BE49-F238E27FC236}">
                    <a16:creationId xmlns:a16="http://schemas.microsoft.com/office/drawing/2014/main" id="{92679411-5B22-4BD5-A950-0E0CAAEE484E}"/>
                  </a:ext>
                </a:extLst>
              </p:cNvPr>
              <p:cNvSpPr/>
              <p:nvPr/>
            </p:nvSpPr>
            <p:spPr>
              <a:xfrm>
                <a:off x="5536096" y="2057400"/>
                <a:ext cx="3011556" cy="139148"/>
              </a:xfrm>
              <a:prstGeom prst="round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51" name="Rettangolo con angoli arrotondati 50">
              <a:extLst>
                <a:ext uri="{FF2B5EF4-FFF2-40B4-BE49-F238E27FC236}">
                  <a16:creationId xmlns:a16="http://schemas.microsoft.com/office/drawing/2014/main" id="{B49AF210-7CBB-4EFC-81CD-8F83138C6621}"/>
                </a:ext>
              </a:extLst>
            </p:cNvPr>
            <p:cNvSpPr/>
            <p:nvPr/>
          </p:nvSpPr>
          <p:spPr>
            <a:xfrm>
              <a:off x="6112565" y="3032865"/>
              <a:ext cx="2047461" cy="972605"/>
            </a:xfrm>
            <a:prstGeom prst="round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2" name="Rettangolo 11">
            <a:extLst>
              <a:ext uri="{FF2B5EF4-FFF2-40B4-BE49-F238E27FC236}">
                <a16:creationId xmlns:a16="http://schemas.microsoft.com/office/drawing/2014/main" id="{FA8AB848-8DE2-4699-B89A-C1EB0CC0F82E}"/>
              </a:ext>
            </a:extLst>
          </p:cNvPr>
          <p:cNvSpPr/>
          <p:nvPr/>
        </p:nvSpPr>
        <p:spPr>
          <a:xfrm>
            <a:off x="7136296" y="2191860"/>
            <a:ext cx="1815776" cy="126560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latin typeface="+mj-lt"/>
              </a:rPr>
              <a:t>QUESTION #1</a:t>
            </a:r>
            <a:r>
              <a:rPr lang="it-IT" dirty="0">
                <a:latin typeface="+mj-lt"/>
              </a:rPr>
              <a:t>:</a:t>
            </a:r>
            <a:br>
              <a:rPr lang="it-IT" dirty="0">
                <a:latin typeface="+mj-lt"/>
              </a:rPr>
            </a:br>
            <a:r>
              <a:rPr lang="it-IT" dirty="0">
                <a:latin typeface="+mj-lt"/>
              </a:rPr>
              <a:t>ARE YOUR DATA AND PAPER AVAILABLE? AND WHEN?</a:t>
            </a:r>
          </a:p>
        </p:txBody>
      </p:sp>
    </p:spTree>
    <p:extLst>
      <p:ext uri="{BB962C8B-B14F-4D97-AF65-F5344CB8AC3E}">
        <p14:creationId xmlns:p14="http://schemas.microsoft.com/office/powerpoint/2010/main" val="147922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C61C12-39B9-42D0-A720-DFDF81589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067" y="39262"/>
            <a:ext cx="7886700" cy="1325563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FAIR </a:t>
            </a:r>
            <a:r>
              <a:rPr lang="it-IT" dirty="0" err="1">
                <a:solidFill>
                  <a:schemeClr val="bg1"/>
                </a:solidFill>
              </a:rPr>
              <a:t>principles</a:t>
            </a:r>
            <a:endParaRPr lang="it-IT" dirty="0">
              <a:solidFill>
                <a:schemeClr val="bg1"/>
              </a:solidFill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52EAC2DD-5751-4B78-8266-723FF3C352B4}"/>
              </a:ext>
            </a:extLst>
          </p:cNvPr>
          <p:cNvGrpSpPr/>
          <p:nvPr/>
        </p:nvGrpSpPr>
        <p:grpSpPr>
          <a:xfrm>
            <a:off x="804875" y="1714170"/>
            <a:ext cx="8995492" cy="5121747"/>
            <a:chOff x="804875" y="1714170"/>
            <a:chExt cx="8995492" cy="5121747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A5C1CC44-FD1F-4BC6-AAEE-31D767B411C4}"/>
                </a:ext>
              </a:extLst>
            </p:cNvPr>
            <p:cNvGrpSpPr/>
            <p:nvPr/>
          </p:nvGrpSpPr>
          <p:grpSpPr>
            <a:xfrm>
              <a:off x="804875" y="1714170"/>
              <a:ext cx="8995492" cy="5121747"/>
              <a:chOff x="1121069" y="1203147"/>
              <a:chExt cx="8995492" cy="5121747"/>
            </a:xfrm>
          </p:grpSpPr>
          <p:grpSp>
            <p:nvGrpSpPr>
              <p:cNvPr id="14" name="Gruppo 13">
                <a:extLst>
                  <a:ext uri="{FF2B5EF4-FFF2-40B4-BE49-F238E27FC236}">
                    <a16:creationId xmlns:a16="http://schemas.microsoft.com/office/drawing/2014/main" id="{39C2364C-1508-4F96-A44E-B8F08732C39F}"/>
                  </a:ext>
                </a:extLst>
              </p:cNvPr>
              <p:cNvGrpSpPr/>
              <p:nvPr/>
            </p:nvGrpSpPr>
            <p:grpSpPr>
              <a:xfrm>
                <a:off x="1121069" y="1203147"/>
                <a:ext cx="7443494" cy="5121747"/>
                <a:chOff x="206669" y="1638982"/>
                <a:chExt cx="7443494" cy="5121747"/>
              </a:xfrm>
            </p:grpSpPr>
            <p:pic>
              <p:nvPicPr>
                <p:cNvPr id="15" name="Immagine 14">
                  <a:extLst>
                    <a:ext uri="{FF2B5EF4-FFF2-40B4-BE49-F238E27FC236}">
                      <a16:creationId xmlns:a16="http://schemas.microsoft.com/office/drawing/2014/main" id="{CCE851CA-B601-4420-8FF1-5A9D3EBAEDA3}"/>
                    </a:ext>
                  </a:extLst>
                </p:cNvPr>
                <p:cNvPicPr/>
                <p:nvPr/>
              </p:nvPicPr>
              <p:blipFill rotWithShape="1">
                <a:blip r:embed="rId3"/>
                <a:srcRect l="4358" t="43166" r="26666" b="17432"/>
                <a:stretch/>
              </p:blipFill>
              <p:spPr bwMode="auto">
                <a:xfrm>
                  <a:off x="206669" y="4369137"/>
                  <a:ext cx="7443494" cy="2391592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pic>
              <p:nvPicPr>
                <p:cNvPr id="16" name="Immagine 15">
                  <a:extLst>
                    <a:ext uri="{FF2B5EF4-FFF2-40B4-BE49-F238E27FC236}">
                      <a16:creationId xmlns:a16="http://schemas.microsoft.com/office/drawing/2014/main" id="{56C0B985-9CE9-4F0F-B3EF-C4281FB206C0}"/>
                    </a:ext>
                  </a:extLst>
                </p:cNvPr>
                <p:cNvPicPr/>
                <p:nvPr/>
              </p:nvPicPr>
              <p:blipFill rotWithShape="1">
                <a:blip r:embed="rId4"/>
                <a:srcRect l="4682" t="42612" r="24902" b="11456"/>
                <a:stretch/>
              </p:blipFill>
              <p:spPr bwMode="auto">
                <a:xfrm>
                  <a:off x="208999" y="1638982"/>
                  <a:ext cx="7441164" cy="2730155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</p:grpSp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7E8E70E-6F95-4FE5-9DB4-4D3F2F102C30}"/>
                  </a:ext>
                </a:extLst>
              </p:cNvPr>
              <p:cNvSpPr/>
              <p:nvPr/>
            </p:nvSpPr>
            <p:spPr>
              <a:xfrm>
                <a:off x="5544561" y="6109450"/>
                <a:ext cx="4572000" cy="21544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hlinkClick r:id="rId5"/>
                  </a:rPr>
                  <a:t>Force 11</a:t>
                </a:r>
                <a:r>
                  <a:rPr kumimoji="0" lang="it-IT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</p:txBody>
          </p:sp>
        </p:grpSp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8AE6E144-F68B-43F7-9163-1A944AF639CE}"/>
                </a:ext>
              </a:extLst>
            </p:cNvPr>
            <p:cNvGrpSpPr/>
            <p:nvPr/>
          </p:nvGrpSpPr>
          <p:grpSpPr>
            <a:xfrm>
              <a:off x="3915634" y="3776870"/>
              <a:ext cx="5210787" cy="2924242"/>
              <a:chOff x="3915634" y="3776870"/>
              <a:chExt cx="5210787" cy="2924242"/>
            </a:xfrm>
          </p:grpSpPr>
          <p:grpSp>
            <p:nvGrpSpPr>
              <p:cNvPr id="8" name="Gruppo 7">
                <a:extLst>
                  <a:ext uri="{FF2B5EF4-FFF2-40B4-BE49-F238E27FC236}">
                    <a16:creationId xmlns:a16="http://schemas.microsoft.com/office/drawing/2014/main" id="{CEE3C839-17AA-4CF6-BE1F-4F79ABB4E25E}"/>
                  </a:ext>
                </a:extLst>
              </p:cNvPr>
              <p:cNvGrpSpPr/>
              <p:nvPr/>
            </p:nvGrpSpPr>
            <p:grpSpPr>
              <a:xfrm>
                <a:off x="5902312" y="3776870"/>
                <a:ext cx="3224109" cy="2924242"/>
                <a:chOff x="5902312" y="3776870"/>
                <a:chExt cx="3224109" cy="2924242"/>
              </a:xfrm>
            </p:grpSpPr>
            <p:pic>
              <p:nvPicPr>
                <p:cNvPr id="10" name="Immagine 9">
                  <a:extLst>
                    <a:ext uri="{FF2B5EF4-FFF2-40B4-BE49-F238E27FC236}">
                      <a16:creationId xmlns:a16="http://schemas.microsoft.com/office/drawing/2014/main" id="{890C181C-595A-4966-8940-5B2E22468E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902312" y="4407400"/>
                  <a:ext cx="3224109" cy="2293712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13" name="Immagine 12">
                  <a:extLst>
                    <a:ext uri="{FF2B5EF4-FFF2-40B4-BE49-F238E27FC236}">
                      <a16:creationId xmlns:a16="http://schemas.microsoft.com/office/drawing/2014/main" id="{E2850693-0139-4B2A-9570-DC8F0173AFC6}"/>
                    </a:ext>
                  </a:extLst>
                </p:cNvPr>
                <p:cNvPicPr/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71428" y="3776870"/>
                  <a:ext cx="1771424" cy="667455"/>
                </a:xfrm>
                <a:prstGeom prst="rect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27D017ED-330B-43F7-A8D5-D5B990C4C5D7}"/>
                  </a:ext>
                </a:extLst>
              </p:cNvPr>
              <p:cNvSpPr/>
              <p:nvPr/>
            </p:nvSpPr>
            <p:spPr>
              <a:xfrm>
                <a:off x="3915634" y="5143830"/>
                <a:ext cx="2077662" cy="96873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>
                    <a:latin typeface="Calibri Light" panose="020F0302020204030204" pitchFamily="34" charset="0"/>
                    <a:cs typeface="Calibri Light" panose="020F0302020204030204" pitchFamily="34" charset="0"/>
                  </a:rPr>
                  <a:t>FAIR ARE THE BUILDING BLOCKS OF EOSC</a:t>
                </a:r>
              </a:p>
            </p:txBody>
          </p:sp>
        </p:grpSp>
      </p:grpSp>
      <p:sp>
        <p:nvSpPr>
          <p:cNvPr id="4" name="Rettangolo 3">
            <a:extLst>
              <a:ext uri="{FF2B5EF4-FFF2-40B4-BE49-F238E27FC236}">
                <a16:creationId xmlns:a16="http://schemas.microsoft.com/office/drawing/2014/main" id="{F93003FA-D497-4634-A5A2-1E435CD36888}"/>
              </a:ext>
            </a:extLst>
          </p:cNvPr>
          <p:cNvSpPr/>
          <p:nvPr/>
        </p:nvSpPr>
        <p:spPr>
          <a:xfrm>
            <a:off x="6549887" y="1197088"/>
            <a:ext cx="2335696" cy="10341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latin typeface="+mj-lt"/>
              </a:rPr>
              <a:t>QUESTION #2</a:t>
            </a:r>
            <a:r>
              <a:rPr lang="it-IT" dirty="0">
                <a:latin typeface="+mj-lt"/>
              </a:rPr>
              <a:t>:</a:t>
            </a:r>
            <a:br>
              <a:rPr lang="it-IT" dirty="0">
                <a:latin typeface="+mj-lt"/>
              </a:rPr>
            </a:br>
            <a:r>
              <a:rPr lang="it-IT" dirty="0">
                <a:latin typeface="+mj-lt"/>
              </a:rPr>
              <a:t>ARE YOU DATA FAIR? DO YOU HAVE A DATA MANAGEMENT PLAN?</a:t>
            </a:r>
          </a:p>
        </p:txBody>
      </p:sp>
    </p:spTree>
    <p:extLst>
      <p:ext uri="{BB962C8B-B14F-4D97-AF65-F5344CB8AC3E}">
        <p14:creationId xmlns:p14="http://schemas.microsoft.com/office/powerpoint/2010/main" val="300105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AD6711-9434-451A-84A6-930F70CBA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FAIR/Open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1E48B601-1C78-4D63-AA0D-46F2F204EDC2}"/>
              </a:ext>
            </a:extLst>
          </p:cNvPr>
          <p:cNvSpPr/>
          <p:nvPr/>
        </p:nvSpPr>
        <p:spPr>
          <a:xfrm>
            <a:off x="5446628" y="365129"/>
            <a:ext cx="3476211" cy="112312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QUESTION #3</a:t>
            </a:r>
            <a:r>
              <a:rPr lang="it-IT" dirty="0">
                <a:latin typeface="Calibri Light" panose="020F0302020204030204" pitchFamily="34" charset="0"/>
                <a:cs typeface="Calibri Light" panose="020F0302020204030204" pitchFamily="34" charset="0"/>
              </a:rPr>
              <a:t>: [YOUR QUESTION] «DO YOU WANT ME TO PUT ALL MY DATA IN THE OPEN? IT’S OFF THE TABLE. NO WAY»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D8BE2B8F-CA35-458D-A837-FA4F6F5C8070}"/>
              </a:ext>
            </a:extLst>
          </p:cNvPr>
          <p:cNvGrpSpPr/>
          <p:nvPr/>
        </p:nvGrpSpPr>
        <p:grpSpPr>
          <a:xfrm>
            <a:off x="0" y="1367472"/>
            <a:ext cx="5608320" cy="4837213"/>
            <a:chOff x="0" y="1367472"/>
            <a:chExt cx="5608320" cy="4837213"/>
          </a:xfrm>
        </p:grpSpPr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40F70570-5205-4E08-8F93-CD23B7C83473}"/>
                </a:ext>
              </a:extLst>
            </p:cNvPr>
            <p:cNvGrpSpPr/>
            <p:nvPr/>
          </p:nvGrpSpPr>
          <p:grpSpPr>
            <a:xfrm>
              <a:off x="0" y="2052628"/>
              <a:ext cx="5608320" cy="4152057"/>
              <a:chOff x="0" y="2052628"/>
              <a:chExt cx="5608320" cy="4152057"/>
            </a:xfrm>
          </p:grpSpPr>
          <p:grpSp>
            <p:nvGrpSpPr>
              <p:cNvPr id="3" name="Gruppo 2">
                <a:extLst>
                  <a:ext uri="{FF2B5EF4-FFF2-40B4-BE49-F238E27FC236}">
                    <a16:creationId xmlns:a16="http://schemas.microsoft.com/office/drawing/2014/main" id="{8CA0AFC1-9AA1-41A9-A8DE-549263421E65}"/>
                  </a:ext>
                </a:extLst>
              </p:cNvPr>
              <p:cNvGrpSpPr/>
              <p:nvPr/>
            </p:nvGrpSpPr>
            <p:grpSpPr>
              <a:xfrm>
                <a:off x="145028" y="2052628"/>
                <a:ext cx="4160661" cy="3437900"/>
                <a:chOff x="35697" y="620294"/>
                <a:chExt cx="4160661" cy="3437900"/>
              </a:xfrm>
            </p:grpSpPr>
            <p:grpSp>
              <p:nvGrpSpPr>
                <p:cNvPr id="19" name="Gruppo 18">
                  <a:extLst>
                    <a:ext uri="{FF2B5EF4-FFF2-40B4-BE49-F238E27FC236}">
                      <a16:creationId xmlns:a16="http://schemas.microsoft.com/office/drawing/2014/main" id="{C654F447-3EEF-4FF4-891B-D928FB4E456E}"/>
                    </a:ext>
                  </a:extLst>
                </p:cNvPr>
                <p:cNvGrpSpPr/>
                <p:nvPr/>
              </p:nvGrpSpPr>
              <p:grpSpPr>
                <a:xfrm>
                  <a:off x="35697" y="620294"/>
                  <a:ext cx="2921173" cy="1128823"/>
                  <a:chOff x="5087265" y="159414"/>
                  <a:chExt cx="3544368" cy="1369643"/>
                </a:xfrm>
              </p:grpSpPr>
              <p:pic>
                <p:nvPicPr>
                  <p:cNvPr id="22" name="Immagine 21">
                    <a:extLst>
                      <a:ext uri="{FF2B5EF4-FFF2-40B4-BE49-F238E27FC236}">
                        <a16:creationId xmlns:a16="http://schemas.microsoft.com/office/drawing/2014/main" id="{82E4045A-4F10-4CB7-8010-E1F967E869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5087265" y="159414"/>
                    <a:ext cx="972000" cy="1369643"/>
                  </a:xfrm>
                  <a:prstGeom prst="rect">
                    <a:avLst/>
                  </a:prstGeom>
                </p:spPr>
              </p:pic>
              <p:sp>
                <p:nvSpPr>
                  <p:cNvPr id="21" name="Rettangolo 20">
                    <a:extLst>
                      <a:ext uri="{FF2B5EF4-FFF2-40B4-BE49-F238E27FC236}">
                        <a16:creationId xmlns:a16="http://schemas.microsoft.com/office/drawing/2014/main" id="{EBF276EB-A0C1-4BF7-813A-F07C2DE85C77}"/>
                      </a:ext>
                    </a:extLst>
                  </p:cNvPr>
                  <p:cNvSpPr/>
                  <p:nvPr/>
                </p:nvSpPr>
                <p:spPr>
                  <a:xfrm>
                    <a:off x="5532051" y="159414"/>
                    <a:ext cx="3099582" cy="26140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  <a:hlinkClick r:id="rId4"/>
                      </a:rPr>
                      <a:t>2018</a:t>
                    </a:r>
                    <a:r>
                      <a:rPr kumimoji="0" lang="it-IT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 </a:t>
                    </a:r>
                  </a:p>
                </p:txBody>
              </p:sp>
            </p:grpSp>
            <p:pic>
              <p:nvPicPr>
                <p:cNvPr id="23" name="Immagine 22">
                  <a:extLst>
                    <a:ext uri="{FF2B5EF4-FFF2-40B4-BE49-F238E27FC236}">
                      <a16:creationId xmlns:a16="http://schemas.microsoft.com/office/drawing/2014/main" id="{790CFBB6-6BD6-45B9-8234-237BE87619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23215" t="3961" r="26241" b="36513"/>
                <a:stretch/>
              </p:blipFill>
              <p:spPr>
                <a:xfrm>
                  <a:off x="243839" y="1690688"/>
                  <a:ext cx="3952519" cy="2367506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B96978BD-58A7-4E4B-8EA7-D0697C789934}"/>
                  </a:ext>
                </a:extLst>
              </p:cNvPr>
              <p:cNvSpPr/>
              <p:nvPr/>
            </p:nvSpPr>
            <p:spPr>
              <a:xfrm>
                <a:off x="0" y="5559436"/>
                <a:ext cx="5608320" cy="645249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THERE WILL BE AN INCREASING DEGREE IN OVERLAPPING. BUT WE’LL ALWAYS HAVE PERFECTLY FAIR CLOSED DATA</a:t>
                </a:r>
              </a:p>
            </p:txBody>
          </p:sp>
        </p:grp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85F20388-6B60-4785-AC36-A332D9766D45}"/>
                </a:ext>
              </a:extLst>
            </p:cNvPr>
            <p:cNvSpPr/>
            <p:nvPr/>
          </p:nvSpPr>
          <p:spPr>
            <a:xfrm>
              <a:off x="1353613" y="1367472"/>
              <a:ext cx="3952519" cy="1686642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«ACCESSIBLE»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DOES NOT MEAN «OPEN».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YOU – AND MACHINES - KNOW WHERE TO FIND THEM AND UNDER WHAT ACCESS CONDITIONS</a:t>
              </a: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AF8E7EA9-3EF9-48BE-851F-33C115AE17E9}"/>
              </a:ext>
            </a:extLst>
          </p:cNvPr>
          <p:cNvGrpSpPr/>
          <p:nvPr/>
        </p:nvGrpSpPr>
        <p:grpSpPr>
          <a:xfrm>
            <a:off x="5608320" y="4691272"/>
            <a:ext cx="3607062" cy="2095979"/>
            <a:chOff x="2043906" y="938956"/>
            <a:chExt cx="5056189" cy="2938033"/>
          </a:xfrm>
        </p:grpSpPr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A874C91B-2975-4A25-8FF4-13228FC578FF}"/>
                </a:ext>
              </a:extLst>
            </p:cNvPr>
            <p:cNvGrpSpPr/>
            <p:nvPr/>
          </p:nvGrpSpPr>
          <p:grpSpPr>
            <a:xfrm>
              <a:off x="2043906" y="1857689"/>
              <a:ext cx="5056188" cy="2019300"/>
              <a:chOff x="3992562" y="223074"/>
              <a:chExt cx="5056188" cy="2019300"/>
            </a:xfrm>
          </p:grpSpPr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D9E33233-FBCC-4689-AEBC-80DF38BB21DB}"/>
                  </a:ext>
                </a:extLst>
              </p:cNvPr>
              <p:cNvPicPr/>
              <p:nvPr/>
            </p:nvPicPr>
            <p:blipFill rotWithShape="1">
              <a:blip r:embed="rId6"/>
              <a:srcRect l="23656" t="18539" r="24518" b="44660"/>
              <a:stretch/>
            </p:blipFill>
            <p:spPr bwMode="auto">
              <a:xfrm>
                <a:off x="3992562" y="223074"/>
                <a:ext cx="5056188" cy="20193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cxnSp>
            <p:nvCxnSpPr>
              <p:cNvPr id="17" name="Connettore diritto 16">
                <a:extLst>
                  <a:ext uri="{FF2B5EF4-FFF2-40B4-BE49-F238E27FC236}">
                    <a16:creationId xmlns:a16="http://schemas.microsoft.com/office/drawing/2014/main" id="{6BC1232C-0FC6-4536-A2C2-02A4AD148B10}"/>
                  </a:ext>
                </a:extLst>
              </p:cNvPr>
              <p:cNvCxnSpPr/>
              <p:nvPr/>
            </p:nvCxnSpPr>
            <p:spPr>
              <a:xfrm>
                <a:off x="4602162" y="1175846"/>
                <a:ext cx="4200644" cy="0"/>
              </a:xfrm>
              <a:prstGeom prst="line">
                <a:avLst/>
              </a:prstGeom>
              <a:ln>
                <a:solidFill>
                  <a:srgbClr val="00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75B38EFC-3BBC-4997-A0E5-209B40C946AB}"/>
                </a:ext>
              </a:extLst>
            </p:cNvPr>
            <p:cNvSpPr/>
            <p:nvPr/>
          </p:nvSpPr>
          <p:spPr>
            <a:xfrm>
              <a:off x="4087812" y="938956"/>
              <a:ext cx="3012283" cy="133982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«AS OPEN AS POSSIBLE, AS CLOSED AS NECESSARY»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531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>
            <a:extLst>
              <a:ext uri="{FF2B5EF4-FFF2-40B4-BE49-F238E27FC236}">
                <a16:creationId xmlns:a16="http://schemas.microsoft.com/office/drawing/2014/main" id="{5F7747B1-65A9-4478-855A-30D20D5D7663}"/>
              </a:ext>
            </a:extLst>
          </p:cNvPr>
          <p:cNvGrpSpPr/>
          <p:nvPr/>
        </p:nvGrpSpPr>
        <p:grpSpPr>
          <a:xfrm>
            <a:off x="115405" y="907267"/>
            <a:ext cx="7464917" cy="5839355"/>
            <a:chOff x="115405" y="907267"/>
            <a:chExt cx="7464917" cy="5839355"/>
          </a:xfrm>
        </p:grpSpPr>
        <p:grpSp>
          <p:nvGrpSpPr>
            <p:cNvPr id="5" name="Gruppo 4"/>
            <p:cNvGrpSpPr/>
            <p:nvPr/>
          </p:nvGrpSpPr>
          <p:grpSpPr>
            <a:xfrm>
              <a:off x="1867331" y="907267"/>
              <a:ext cx="5712991" cy="5839355"/>
              <a:chOff x="1888811" y="1018645"/>
              <a:chExt cx="5712991" cy="5839355"/>
            </a:xfrm>
          </p:grpSpPr>
          <p:pic>
            <p:nvPicPr>
              <p:cNvPr id="3" name="Immagin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88811" y="1018645"/>
                <a:ext cx="5712991" cy="5839355"/>
              </a:xfrm>
              <a:prstGeom prst="rect">
                <a:avLst/>
              </a:prstGeom>
            </p:spPr>
          </p:pic>
          <p:sp>
            <p:nvSpPr>
              <p:cNvPr id="4" name="Rettangolo 3"/>
              <p:cNvSpPr/>
              <p:nvPr/>
            </p:nvSpPr>
            <p:spPr>
              <a:xfrm>
                <a:off x="6298441" y="6488668"/>
                <a:ext cx="100802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hlinkClick r:id="rId4"/>
                  </a:rPr>
                  <a:t>UNESCO</a:t>
                </a:r>
                <a:r>
                  <a:rPr kumimoji="0" lang="it-IT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</p:txBody>
          </p:sp>
        </p:grpSp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9C475512-54FB-456E-87A3-BEC12EC2074B}"/>
                </a:ext>
              </a:extLst>
            </p:cNvPr>
            <p:cNvSpPr/>
            <p:nvPr/>
          </p:nvSpPr>
          <p:spPr>
            <a:xfrm>
              <a:off x="115405" y="2859417"/>
              <a:ext cx="2126974" cy="162721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>
                  <a:latin typeface="+mj-lt"/>
                </a:rPr>
                <a:t>THE SAME PRINCIPLE APPLIES TO ALL OPEN SCIENCE COMPONENTS</a:t>
              </a:r>
            </a:p>
          </p:txBody>
        </p:sp>
      </p:grpSp>
      <p:sp>
        <p:nvSpPr>
          <p:cNvPr id="11" name="Titolo 10">
            <a:extLst>
              <a:ext uri="{FF2B5EF4-FFF2-40B4-BE49-F238E27FC236}">
                <a16:creationId xmlns:a16="http://schemas.microsoft.com/office/drawing/2014/main" id="{EE331F85-ED59-4B65-B5B6-76E3FB1BC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453" y="-93172"/>
            <a:ext cx="7886700" cy="1325563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…Open Science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38A5FAF7-77EA-483C-8E7A-FFAA457E7834}"/>
              </a:ext>
            </a:extLst>
          </p:cNvPr>
          <p:cNvGrpSpPr/>
          <p:nvPr/>
        </p:nvGrpSpPr>
        <p:grpSpPr>
          <a:xfrm>
            <a:off x="4245354" y="286222"/>
            <a:ext cx="4898646" cy="2426888"/>
            <a:chOff x="4245354" y="286222"/>
            <a:chExt cx="4898646" cy="2426888"/>
          </a:xfrm>
        </p:grpSpPr>
        <p:sp>
          <p:nvSpPr>
            <p:cNvPr id="2" name="Rettangolo con angoli arrotondati 1">
              <a:extLst>
                <a:ext uri="{FF2B5EF4-FFF2-40B4-BE49-F238E27FC236}">
                  <a16:creationId xmlns:a16="http://schemas.microsoft.com/office/drawing/2014/main" id="{A3D07B82-EE04-42C2-8C2B-04F67C2B7910}"/>
                </a:ext>
              </a:extLst>
            </p:cNvPr>
            <p:cNvSpPr/>
            <p:nvPr/>
          </p:nvSpPr>
          <p:spPr>
            <a:xfrm>
              <a:off x="4245354" y="1508153"/>
              <a:ext cx="897309" cy="1204957"/>
            </a:xfrm>
            <a:prstGeom prst="roundRect">
              <a:avLst/>
            </a:prstGeom>
            <a:noFill/>
            <a:ln w="28575">
              <a:solidFill>
                <a:srgbClr val="009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B512FFA-E459-4A98-AB8E-C30F25EE0162}"/>
                </a:ext>
              </a:extLst>
            </p:cNvPr>
            <p:cNvSpPr/>
            <p:nvPr/>
          </p:nvSpPr>
          <p:spPr>
            <a:xfrm>
              <a:off x="6377175" y="286222"/>
              <a:ext cx="2766825" cy="9461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QUESTION #4</a:t>
              </a: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: DO YOU KNOW</a:t>
              </a:r>
              <a:r>
                <a:rPr kumimoji="0" lang="it-IT" sz="1800" b="0" i="0" u="none" strike="noStrike" kern="1200" cap="none" spc="0" normalizeH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 THAT </a:t>
              </a: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OPEN SCIENCE</a:t>
              </a:r>
              <a:b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</a:b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≠OPEN ACCESS?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296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531969" y="223343"/>
            <a:ext cx="8424936" cy="1325559"/>
          </a:xfrm>
        </p:spPr>
        <p:txBody>
          <a:bodyPr/>
          <a:lstStyle/>
          <a:p>
            <a:pPr lvl="0"/>
            <a:r>
              <a:rPr lang="it-IT" dirty="0">
                <a:solidFill>
                  <a:srgbClr val="FFFFFF"/>
                </a:solidFill>
              </a:rPr>
              <a:t>Green and Gold Open Access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052DBBE-E053-4B96-84B8-68541732CF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47"/>
          <a:stretch/>
        </p:blipFill>
        <p:spPr>
          <a:xfrm>
            <a:off x="4626135" y="3429000"/>
            <a:ext cx="4517866" cy="3389670"/>
          </a:xfrm>
          <a:prstGeom prst="rect">
            <a:avLst/>
          </a:prstGeom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17BA8410-ECA2-4A7D-96BD-5FA28FDB068F}"/>
              </a:ext>
            </a:extLst>
          </p:cNvPr>
          <p:cNvGrpSpPr/>
          <p:nvPr/>
        </p:nvGrpSpPr>
        <p:grpSpPr>
          <a:xfrm>
            <a:off x="84955" y="1123121"/>
            <a:ext cx="4487045" cy="4104350"/>
            <a:chOff x="4602821" y="976204"/>
            <a:chExt cx="4487045" cy="4104350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BBDB4D00-0625-49A6-A2AC-057CA2506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2821" y="976204"/>
              <a:ext cx="4487045" cy="3420152"/>
            </a:xfrm>
            <a:prstGeom prst="rect">
              <a:avLst/>
            </a:prstGeom>
          </p:spPr>
        </p:pic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BCF900FB-EEE5-4B34-955F-C9B693C098EB}"/>
                </a:ext>
              </a:extLst>
            </p:cNvPr>
            <p:cNvSpPr/>
            <p:nvPr/>
          </p:nvSpPr>
          <p:spPr>
            <a:xfrm>
              <a:off x="4878395" y="4069861"/>
              <a:ext cx="4035286" cy="1010693"/>
            </a:xfrm>
            <a:prstGeom prst="rect">
              <a:avLst/>
            </a:prstGeom>
            <a:solidFill>
              <a:srgbClr val="BD9D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rPr>
                <a:t>AUTHORS PUBLISH IN AN OPEN ACCESS JOURNAL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sz="1600" dirty="0">
                  <a:solidFill>
                    <a:prstClr val="black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30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rPr>
                <a:t>% ASK FOR </a:t>
              </a:r>
              <a:r>
                <a:rPr kumimoji="0" lang="it-IT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rPr>
                <a:t>APCs</a:t>
              </a:r>
              <a:r>
                <a:rPr kumimoji="0" lang="it-IT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rPr>
                <a:t>, ARTICLE PROCESSING CHARGES</a:t>
              </a:r>
            </a:p>
          </p:txBody>
        </p:sp>
      </p:grpSp>
      <p:sp>
        <p:nvSpPr>
          <p:cNvPr id="7" name="Rettangolo 6">
            <a:extLst>
              <a:ext uri="{FF2B5EF4-FFF2-40B4-BE49-F238E27FC236}">
                <a16:creationId xmlns:a16="http://schemas.microsoft.com/office/drawing/2014/main" id="{4F5ED3D8-EEAC-489B-8A57-3D57549ABCA0}"/>
              </a:ext>
            </a:extLst>
          </p:cNvPr>
          <p:cNvSpPr/>
          <p:nvPr/>
        </p:nvSpPr>
        <p:spPr>
          <a:xfrm>
            <a:off x="6281530" y="1172817"/>
            <a:ext cx="2584174" cy="116127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QUESTION #5</a:t>
            </a:r>
            <a:r>
              <a:rPr lang="it-IT" dirty="0">
                <a:latin typeface="Calibri Light" panose="020F0302020204030204" pitchFamily="34" charset="0"/>
                <a:cs typeface="Calibri Light" panose="020F0302020204030204" pitchFamily="34" charset="0"/>
              </a:rPr>
              <a:t>: DO I ALWAYS HAVE TO PAY WHEN I PUBLISH OPEN ACCESS?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DED160C0-3378-4E57-8591-A0B326401214}"/>
              </a:ext>
            </a:extLst>
          </p:cNvPr>
          <p:cNvGrpSpPr/>
          <p:nvPr/>
        </p:nvGrpSpPr>
        <p:grpSpPr>
          <a:xfrm>
            <a:off x="84955" y="5088835"/>
            <a:ext cx="4122097" cy="1729835"/>
            <a:chOff x="84955" y="5088835"/>
            <a:chExt cx="4122097" cy="1729835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3B807D39-E6D9-4E74-95EF-1E119D88C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2513" y="5306731"/>
              <a:ext cx="3444539" cy="1511939"/>
            </a:xfrm>
            <a:prstGeom prst="rect">
              <a:avLst/>
            </a:prstGeom>
          </p:spPr>
        </p:pic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D9DF3621-66CC-4E26-A6E7-A1BD8D28A6B8}"/>
                </a:ext>
              </a:extLst>
            </p:cNvPr>
            <p:cNvSpPr/>
            <p:nvPr/>
          </p:nvSpPr>
          <p:spPr>
            <a:xfrm>
              <a:off x="84955" y="5088835"/>
              <a:ext cx="1843236" cy="6361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…WE’LL DISCUSS ALSO «PREDATORY»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358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A87515-3B63-45EA-998A-2E4B1CE1F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099" y="187372"/>
            <a:ext cx="8250679" cy="1325563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… </a:t>
            </a:r>
            <a:r>
              <a:rPr lang="it-IT" dirty="0" err="1">
                <a:solidFill>
                  <a:schemeClr val="bg1"/>
                </a:solidFill>
              </a:rPr>
              <a:t>scholarly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communication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today</a:t>
            </a:r>
            <a:r>
              <a:rPr lang="it-IT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3B0D62CD-8A38-419A-AAA9-C7B46EF113D4}"/>
              </a:ext>
            </a:extLst>
          </p:cNvPr>
          <p:cNvSpPr/>
          <p:nvPr/>
        </p:nvSpPr>
        <p:spPr>
          <a:xfrm>
            <a:off x="4669044" y="4823315"/>
            <a:ext cx="2052617" cy="16372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TODAY, WE PAY 3800/5000 $ PER ARTICLE IN THE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SUBSCRIPTION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SYSTEM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D39365E6-5FF6-45A0-9D3F-FFA69EC0FA12}"/>
              </a:ext>
            </a:extLst>
          </p:cNvPr>
          <p:cNvSpPr/>
          <p:nvPr/>
        </p:nvSpPr>
        <p:spPr>
          <a:xfrm>
            <a:off x="4868038" y="4359677"/>
            <a:ext cx="1654628" cy="4963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READING IS NOT FOR FREE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FD3DCAB4-6DD0-40AE-B2AE-D6B0D1258B94}"/>
              </a:ext>
            </a:extLst>
          </p:cNvPr>
          <p:cNvSpPr/>
          <p:nvPr/>
        </p:nvSpPr>
        <p:spPr>
          <a:xfrm>
            <a:off x="4868038" y="6361612"/>
            <a:ext cx="1654628" cy="4963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WE PAY TO CLOSE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C600ED60-5EE9-4ACD-8191-E8C724FA4FE1}"/>
              </a:ext>
            </a:extLst>
          </p:cNvPr>
          <p:cNvGrpSpPr/>
          <p:nvPr/>
        </p:nvGrpSpPr>
        <p:grpSpPr>
          <a:xfrm>
            <a:off x="383099" y="3272067"/>
            <a:ext cx="4285945" cy="2810184"/>
            <a:chOff x="2669205" y="62956"/>
            <a:chExt cx="4285945" cy="2810184"/>
          </a:xfrm>
        </p:grpSpPr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65FDC906-2C1F-4C91-986C-A3373B88FE0E}"/>
                </a:ext>
              </a:extLst>
            </p:cNvPr>
            <p:cNvSpPr/>
            <p:nvPr/>
          </p:nvSpPr>
          <p:spPr>
            <a:xfrm>
              <a:off x="3326674" y="1609339"/>
              <a:ext cx="2490651" cy="59218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rPr>
                <a:t>7.6 </a:t>
              </a:r>
              <a:r>
                <a:rPr kumimoji="0" lang="it-IT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rPr>
                <a:t>billion</a:t>
              </a:r>
              <a:r>
                <a:rPr kumimoji="0" 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rPr>
                <a:t> $</a:t>
              </a:r>
            </a:p>
          </p:txBody>
        </p:sp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67A6AE4A-4EFE-4E79-802A-46775FB36EAC}"/>
                </a:ext>
              </a:extLst>
            </p:cNvPr>
            <p:cNvGrpSpPr/>
            <p:nvPr/>
          </p:nvGrpSpPr>
          <p:grpSpPr>
            <a:xfrm>
              <a:off x="2669205" y="62956"/>
              <a:ext cx="4285945" cy="2810184"/>
              <a:chOff x="2669205" y="62956"/>
              <a:chExt cx="4285945" cy="2810184"/>
            </a:xfrm>
          </p:grpSpPr>
          <p:grpSp>
            <p:nvGrpSpPr>
              <p:cNvPr id="4" name="Gruppo 3">
                <a:extLst>
                  <a:ext uri="{FF2B5EF4-FFF2-40B4-BE49-F238E27FC236}">
                    <a16:creationId xmlns:a16="http://schemas.microsoft.com/office/drawing/2014/main" id="{ABC3FC7F-ED03-41CD-BC42-AFF6CED151D3}"/>
                  </a:ext>
                </a:extLst>
              </p:cNvPr>
              <p:cNvGrpSpPr/>
              <p:nvPr/>
            </p:nvGrpSpPr>
            <p:grpSpPr>
              <a:xfrm>
                <a:off x="2669205" y="62956"/>
                <a:ext cx="4285945" cy="2810184"/>
                <a:chOff x="2669205" y="62956"/>
                <a:chExt cx="4285945" cy="2810184"/>
              </a:xfrm>
            </p:grpSpPr>
            <p:sp>
              <p:nvSpPr>
                <p:cNvPr id="18" name="Rettangolo 17">
                  <a:extLst>
                    <a:ext uri="{FF2B5EF4-FFF2-40B4-BE49-F238E27FC236}">
                      <a16:creationId xmlns:a16="http://schemas.microsoft.com/office/drawing/2014/main" id="{A84A3809-3880-4E08-8937-3B8285CA2045}"/>
                    </a:ext>
                  </a:extLst>
                </p:cNvPr>
                <p:cNvSpPr/>
                <p:nvPr/>
              </p:nvSpPr>
              <p:spPr>
                <a:xfrm>
                  <a:off x="2774022" y="2201522"/>
                  <a:ext cx="4181128" cy="67161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 Light" panose="020F0302020204030204" pitchFamily="34" charset="0"/>
                      <a:ea typeface="+mn-ea"/>
                      <a:cs typeface="Calibri Light" panose="020F0302020204030204" pitchFamily="34" charset="0"/>
                    </a:rPr>
                    <a:t>[UNDERESTIMATED] AMOUNT OF MONEY SPENT IN SUBSCRIPTION IN </a:t>
                  </a:r>
                  <a:r>
                    <a:rPr kumimoji="0" lang="it-IT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 Light" panose="020F0302020204030204" pitchFamily="34" charset="0"/>
                      <a:ea typeface="+mn-ea"/>
                      <a:cs typeface="Calibri Light" panose="020F0302020204030204" pitchFamily="34" charset="0"/>
                    </a:rPr>
                    <a:t>2016</a:t>
                  </a:r>
                </a:p>
              </p:txBody>
            </p:sp>
            <p:pic>
              <p:nvPicPr>
                <p:cNvPr id="3" name="Immagine 2">
                  <a:extLst>
                    <a:ext uri="{FF2B5EF4-FFF2-40B4-BE49-F238E27FC236}">
                      <a16:creationId xmlns:a16="http://schemas.microsoft.com/office/drawing/2014/main" id="{D45C7FA8-E3D1-4B7F-AC81-757500EE10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669205" y="62956"/>
                  <a:ext cx="3511600" cy="1542422"/>
                </a:xfrm>
                <a:prstGeom prst="rect">
                  <a:avLst/>
                </a:prstGeom>
              </p:spPr>
            </p:pic>
          </p:grpSp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DB091F00-FCBA-4C2D-A4DF-B618F1A689E7}"/>
                  </a:ext>
                </a:extLst>
              </p:cNvPr>
              <p:cNvSpPr txBox="1"/>
              <p:nvPr/>
            </p:nvSpPr>
            <p:spPr>
              <a:xfrm>
                <a:off x="5343983" y="1398760"/>
                <a:ext cx="674861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hlinkClick r:id="rId4"/>
                  </a:rPr>
                  <a:t>2016</a:t>
                </a:r>
                <a:r>
                  <a:rPr kumimoji="0" lang="it-IT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</p:txBody>
          </p:sp>
        </p:grpSp>
      </p:grpSp>
      <p:sp>
        <p:nvSpPr>
          <p:cNvPr id="8" name="Rettangolo 7">
            <a:extLst>
              <a:ext uri="{FF2B5EF4-FFF2-40B4-BE49-F238E27FC236}">
                <a16:creationId xmlns:a16="http://schemas.microsoft.com/office/drawing/2014/main" id="{3126E438-E669-444A-AEEE-F868347AE7A2}"/>
              </a:ext>
            </a:extLst>
          </p:cNvPr>
          <p:cNvSpPr/>
          <p:nvPr/>
        </p:nvSpPr>
        <p:spPr>
          <a:xfrm>
            <a:off x="6023113" y="2103437"/>
            <a:ext cx="2737788" cy="13255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QUESTION #6: </a:t>
            </a:r>
            <a:r>
              <a:rPr lang="it-IT" dirty="0">
                <a:latin typeface="Calibri Light" panose="020F0302020204030204" pitchFamily="34" charset="0"/>
                <a:cs typeface="Calibri Light" panose="020F0302020204030204" pitchFamily="34" charset="0"/>
              </a:rPr>
              <a:t>TODAY, READING IS FOR FREE, SO WHY SHOULD I PAY TO PUBLISH?</a:t>
            </a:r>
          </a:p>
        </p:txBody>
      </p:sp>
    </p:spTree>
    <p:extLst>
      <p:ext uri="{BB962C8B-B14F-4D97-AF65-F5344CB8AC3E}">
        <p14:creationId xmlns:p14="http://schemas.microsoft.com/office/powerpoint/2010/main" val="155776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8" grpId="0" animBg="1"/>
      <p:bldP spid="8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Theme">
  <a:themeElements>
    <a:clrScheme name="Personalizzato 19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00"/>
      </a:hlink>
      <a:folHlink>
        <a:srgbClr val="919191"/>
      </a:folHlink>
    </a:clrScheme>
    <a:fontScheme name="Personalizzato 2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Tema di Office">
  <a:themeElements>
    <a:clrScheme name="Personalizzato 2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00"/>
      </a:hlink>
      <a:folHlink>
        <a:srgbClr val="000000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ema di Office">
  <a:themeElements>
    <a:clrScheme name="Personalizzato 2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00"/>
      </a:hlink>
      <a:folHlink>
        <a:srgbClr val="000000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Personalizzato 13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60606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1_Tema di Office">
  <a:themeElements>
    <a:clrScheme name="Personalizzato 19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00"/>
      </a:hlink>
      <a:folHlink>
        <a:srgbClr val="919191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Theme">
  <a:themeElements>
    <a:clrScheme name="Personalizzato 19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00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Tema di Office">
  <a:themeElements>
    <a:clrScheme name="Personalizzato 19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00"/>
      </a:hlink>
      <a:folHlink>
        <a:srgbClr val="919191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5946</TotalTime>
  <Words>768</Words>
  <Application>Microsoft Office PowerPoint</Application>
  <PresentationFormat>Presentazione su schermo (4:3)</PresentationFormat>
  <Paragraphs>83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8</vt:i4>
      </vt:variant>
      <vt:variant>
        <vt:lpstr>Titoli diapositive</vt:lpstr>
      </vt:variant>
      <vt:variant>
        <vt:i4>16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Tema di Office</vt:lpstr>
      <vt:lpstr>11_Office Theme</vt:lpstr>
      <vt:lpstr>10_Tema di Office</vt:lpstr>
      <vt:lpstr>7_Tema di Office</vt:lpstr>
      <vt:lpstr>Office Theme</vt:lpstr>
      <vt:lpstr>11_Tema di Office</vt:lpstr>
      <vt:lpstr>6_Office Theme</vt:lpstr>
      <vt:lpstr>1_Tema di Office</vt:lpstr>
      <vt:lpstr>10 questions and 3 points on Open Science Elena Giglia</vt:lpstr>
      <vt:lpstr>Today in a nutshell</vt:lpstr>
      <vt:lpstr>[point #1]</vt:lpstr>
      <vt:lpstr>Presentazione standard di PowerPoint</vt:lpstr>
      <vt:lpstr>FAIR principles</vt:lpstr>
      <vt:lpstr>FAIR/Open</vt:lpstr>
      <vt:lpstr>…Open Science</vt:lpstr>
      <vt:lpstr>Green and Gold Open Access</vt:lpstr>
      <vt:lpstr>… scholarly communication today…</vt:lpstr>
      <vt:lpstr>[point #2]</vt:lpstr>
      <vt:lpstr>Living documents instead of living fossils</vt:lpstr>
      <vt:lpstr>[point #3]</vt:lpstr>
      <vt:lpstr>…still publishers?</vt:lpstr>
      <vt:lpstr>… your rights</vt:lpstr>
      <vt:lpstr>… calling [or: why should we care?] </vt:lpstr>
      <vt:lpstr>Reasons NOT to go Open Science?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??? on Open Science Elena Giglia</dc:title>
  <dc:creator>Elena Giglia</dc:creator>
  <cp:lastModifiedBy>Elena Giglia</cp:lastModifiedBy>
  <cp:revision>26</cp:revision>
  <dcterms:created xsi:type="dcterms:W3CDTF">2022-04-22T13:23:14Z</dcterms:created>
  <dcterms:modified xsi:type="dcterms:W3CDTF">2022-04-26T16:29:26Z</dcterms:modified>
</cp:coreProperties>
</file>